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70" r:id="rId5"/>
    <p:sldId id="272" r:id="rId6"/>
    <p:sldId id="285" r:id="rId7"/>
    <p:sldId id="288" r:id="rId8"/>
    <p:sldId id="271" r:id="rId9"/>
    <p:sldId id="283" r:id="rId10"/>
    <p:sldId id="284" r:id="rId11"/>
    <p:sldId id="289" r:id="rId12"/>
    <p:sldId id="262" r:id="rId13"/>
    <p:sldId id="260" r:id="rId14"/>
    <p:sldId id="266" r:id="rId15"/>
    <p:sldId id="267" r:id="rId16"/>
    <p:sldId id="273" r:id="rId17"/>
    <p:sldId id="268" r:id="rId18"/>
    <p:sldId id="265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94" r:id="rId27"/>
    <p:sldId id="295" r:id="rId28"/>
    <p:sldId id="259" r:id="rId29"/>
    <p:sldId id="291" r:id="rId30"/>
    <p:sldId id="292" r:id="rId31"/>
    <p:sldId id="293" r:id="rId32"/>
    <p:sldId id="261" r:id="rId33"/>
    <p:sldId id="290" r:id="rId34"/>
  </p:sldIdLst>
  <p:sldSz cx="9144000" cy="6858000" type="screen4x3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269FB37-BD7E-46C8-ACC0-F88F88AA3F3A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873C92A-5053-4022-8362-72D4455E894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73C92A-5053-4022-8362-72D4455E8948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6D03E7-A773-4007-88C5-20EA32344AE3}" type="datetimeFigureOut">
              <a:rPr lang="pt-BR" smtClean="0"/>
              <a:pPr/>
              <a:t>24/6/2010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32EFFE-DB8B-4562-8853-D014BED873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2844" y="4572008"/>
            <a:ext cx="8696356" cy="1295392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Cálculo </a:t>
            </a:r>
            <a:r>
              <a:rPr lang="pt-BR" dirty="0"/>
              <a:t>de Similaridade de Imagens </a:t>
            </a:r>
            <a:r>
              <a:rPr lang="pt-BR" dirty="0" smtClean="0"/>
              <a:t>por Sistemas </a:t>
            </a:r>
            <a:r>
              <a:rPr lang="pt-BR" dirty="0"/>
              <a:t>Imunes Artificiais</a:t>
            </a:r>
            <a:r>
              <a:rPr lang="pt-BR" dirty="0" smtClean="0"/>
              <a:t>: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Uma Abordagem Através de Descritores Locais de Imagens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85720" y="42860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Mário Henrique Gontijo Freitas</a:t>
            </a:r>
          </a:p>
          <a:p>
            <a:r>
              <a:rPr lang="pt-BR" dirty="0" smtClean="0"/>
              <a:t>15</a:t>
            </a:r>
            <a:r>
              <a:rPr lang="pt-BR" dirty="0" smtClean="0"/>
              <a:t> </a:t>
            </a:r>
            <a:r>
              <a:rPr lang="pt-BR" dirty="0" smtClean="0"/>
              <a:t>de </a:t>
            </a:r>
            <a:r>
              <a:rPr lang="pt-BR" dirty="0" smtClean="0"/>
              <a:t>Junho de 2010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Instrodução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Sistemas Imunológicos Artificiais (SIA)</a:t>
            </a:r>
          </a:p>
          <a:p>
            <a:pPr lvl="1"/>
            <a:r>
              <a:rPr lang="pt-BR" dirty="0" smtClean="0"/>
              <a:t>Computação baseada na biologia</a:t>
            </a:r>
          </a:p>
          <a:p>
            <a:pPr lvl="1"/>
            <a:r>
              <a:rPr lang="pt-BR" dirty="0" smtClean="0"/>
              <a:t>Algoritmos de busca global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Entrada do algoritmo: Antígenos e anticorpos inatos</a:t>
            </a:r>
          </a:p>
          <a:p>
            <a:pPr lvl="1"/>
            <a:r>
              <a:rPr lang="pt-BR" dirty="0" smtClean="0"/>
              <a:t>Saída do algoritmo (resultado): Anticorpos </a:t>
            </a:r>
            <a:r>
              <a:rPr lang="pt-BR" dirty="0" err="1" smtClean="0"/>
              <a:t>mutados</a:t>
            </a:r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Instrodução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Sistemas Imunológicos Artificiais (SIA)</a:t>
            </a:r>
          </a:p>
          <a:p>
            <a:pPr lvl="1"/>
            <a:r>
              <a:rPr lang="pt-BR" dirty="0" smtClean="0"/>
              <a:t>Algoritmo</a:t>
            </a:r>
          </a:p>
          <a:p>
            <a:pPr lvl="2"/>
            <a:r>
              <a:rPr lang="pt-BR" dirty="0" smtClean="0"/>
              <a:t>A partir do conjunto de dados (Anticorpos inatos), são aplicados clones e mutações</a:t>
            </a:r>
          </a:p>
          <a:p>
            <a:pPr lvl="2"/>
            <a:r>
              <a:rPr lang="pt-BR" dirty="0" smtClean="0"/>
              <a:t>Somente as mutações mais similares ao antígeno são mantidas. Estes serão inseridos ao conjunto de anticorpos</a:t>
            </a:r>
          </a:p>
          <a:p>
            <a:pPr lvl="2"/>
            <a:r>
              <a:rPr lang="pt-BR" dirty="0" smtClean="0"/>
              <a:t>O algoritmo é executado até se obter um anticorpo suficientemente similar ao antígeno</a:t>
            </a:r>
          </a:p>
          <a:p>
            <a:pPr lvl="2"/>
            <a:r>
              <a:rPr lang="pt-BR" dirty="0" smtClean="0"/>
              <a:t>Os anticorpos armazenados na memória são mantidos como padrões a serem usados nas próximas execuções do algoritmo</a:t>
            </a:r>
          </a:p>
          <a:p>
            <a:pPr lvl="2"/>
            <a:endParaRPr lang="pt-BR" dirty="0" smtClean="0"/>
          </a:p>
          <a:p>
            <a:pPr lvl="1"/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Criar um algoritmo Imunológico para recuperação de imagens baseadas em conteúdo</a:t>
            </a:r>
          </a:p>
          <a:p>
            <a:endParaRPr lang="pt-BR" dirty="0" smtClean="0"/>
          </a:p>
          <a:p>
            <a:r>
              <a:rPr lang="pt-BR" dirty="0" smtClean="0"/>
              <a:t>Que utilize um descritor local para representar a imagem</a:t>
            </a:r>
          </a:p>
          <a:p>
            <a:endParaRPr lang="pt-BR" dirty="0" smtClean="0"/>
          </a:p>
          <a:p>
            <a:r>
              <a:rPr lang="pt-BR" dirty="0" smtClean="0"/>
              <a:t>Que seja robusto o suficiente para detectar imagens parecidas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Criação de um conjunto de imagens (</a:t>
            </a:r>
            <a:r>
              <a:rPr lang="pt-BR" dirty="0" err="1" smtClean="0"/>
              <a:t>dataset</a:t>
            </a:r>
            <a:r>
              <a:rPr lang="pt-BR" dirty="0" smtClean="0"/>
              <a:t>) </a:t>
            </a:r>
            <a:r>
              <a:rPr lang="pt-BR" dirty="0" smtClean="0"/>
              <a:t>usados para a recuperação de </a:t>
            </a:r>
            <a:r>
              <a:rPr lang="pt-BR" dirty="0" smtClean="0"/>
              <a:t>imagens</a:t>
            </a:r>
          </a:p>
          <a:p>
            <a:pPr lvl="1"/>
            <a:r>
              <a:rPr lang="pt-BR" dirty="0" smtClean="0"/>
              <a:t>ALOI - </a:t>
            </a:r>
            <a:r>
              <a:rPr lang="pt-BR" dirty="0" err="1" smtClean="0"/>
              <a:t>Amsterdan</a:t>
            </a:r>
            <a:r>
              <a:rPr lang="pt-BR" dirty="0" smtClean="0"/>
              <a:t> </a:t>
            </a:r>
            <a:r>
              <a:rPr lang="pt-BR" dirty="0" err="1" smtClean="0"/>
              <a:t>Library</a:t>
            </a:r>
            <a:r>
              <a:rPr lang="pt-BR" dirty="0" smtClean="0"/>
              <a:t> </a:t>
            </a:r>
            <a:r>
              <a:rPr lang="pt-BR" dirty="0" err="1" smtClean="0"/>
              <a:t>of</a:t>
            </a:r>
            <a:r>
              <a:rPr lang="pt-BR" dirty="0" smtClean="0"/>
              <a:t> </a:t>
            </a:r>
            <a:r>
              <a:rPr lang="pt-BR" dirty="0" err="1" smtClean="0"/>
              <a:t>Object</a:t>
            </a:r>
            <a:r>
              <a:rPr lang="pt-BR" dirty="0" smtClean="0"/>
              <a:t> </a:t>
            </a:r>
            <a:r>
              <a:rPr lang="pt-BR" dirty="0" err="1" smtClean="0"/>
              <a:t>Images</a:t>
            </a:r>
            <a:endParaRPr lang="pt-BR" dirty="0" smtClean="0"/>
          </a:p>
          <a:p>
            <a:pPr lvl="1"/>
            <a:endParaRPr lang="pt-BR" dirty="0" smtClean="0"/>
          </a:p>
          <a:p>
            <a:r>
              <a:rPr lang="pt-BR" dirty="0" smtClean="0"/>
              <a:t>Conversão das imagens por um descritor local </a:t>
            </a:r>
            <a:r>
              <a:rPr lang="pt-BR" dirty="0" smtClean="0"/>
              <a:t> e um global de </a:t>
            </a:r>
            <a:r>
              <a:rPr lang="pt-BR" dirty="0" smtClean="0"/>
              <a:t>imagens</a:t>
            </a:r>
          </a:p>
          <a:p>
            <a:pPr lvl="1"/>
            <a:r>
              <a:rPr lang="pt-BR" dirty="0" smtClean="0"/>
              <a:t>SURF</a:t>
            </a:r>
          </a:p>
          <a:p>
            <a:pPr lvl="1"/>
            <a:r>
              <a:rPr lang="pt-BR" dirty="0" smtClean="0"/>
              <a:t>HSV+Momentos Invariantes (para fins de comparação)</a:t>
            </a:r>
            <a:endParaRPr lang="pt-BR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Algoritmo:</a:t>
            </a:r>
          </a:p>
          <a:p>
            <a:pPr lvl="1"/>
            <a:r>
              <a:rPr lang="pt-BR" dirty="0" smtClean="0"/>
              <a:t>Dados de entrada (Antígenos e Anticorpos inatos):</a:t>
            </a:r>
          </a:p>
          <a:p>
            <a:pPr lvl="2"/>
            <a:r>
              <a:rPr lang="pt-BR" dirty="0" smtClean="0"/>
              <a:t>Imagem de pesquisa (Q)</a:t>
            </a:r>
          </a:p>
          <a:p>
            <a:pPr lvl="2"/>
            <a:r>
              <a:rPr lang="pt-BR" dirty="0" smtClean="0"/>
              <a:t>Imagens transformadas pelo SURF </a:t>
            </a:r>
            <a:r>
              <a:rPr lang="pt-BR" dirty="0" err="1" smtClean="0"/>
              <a:t>clusterizado</a:t>
            </a:r>
            <a:r>
              <a:rPr lang="pt-BR" dirty="0" smtClean="0"/>
              <a:t> com </a:t>
            </a:r>
            <a:r>
              <a:rPr lang="pt-BR" i="1" dirty="0" err="1" smtClean="0"/>
              <a:t>kmeans</a:t>
            </a:r>
            <a:endParaRPr lang="pt-BR" i="1" dirty="0" smtClean="0"/>
          </a:p>
          <a:p>
            <a:pPr lvl="1"/>
            <a:r>
              <a:rPr lang="pt-BR" dirty="0" smtClean="0"/>
              <a:t>Dados de saída (Anticorpos):</a:t>
            </a:r>
          </a:p>
          <a:p>
            <a:pPr lvl="2"/>
            <a:r>
              <a:rPr lang="pt-BR" dirty="0" smtClean="0"/>
              <a:t>Imagens mais similares à imagem de pesquisa</a:t>
            </a:r>
          </a:p>
          <a:p>
            <a:pPr lvl="1"/>
            <a:r>
              <a:rPr lang="pt-BR" dirty="0" smtClean="0"/>
              <a:t>Componentes do algoritmo</a:t>
            </a:r>
          </a:p>
          <a:p>
            <a:pPr lvl="2"/>
            <a:r>
              <a:rPr lang="pt-BR" dirty="0" err="1" smtClean="0"/>
              <a:t>ImageLib</a:t>
            </a:r>
            <a:r>
              <a:rPr lang="pt-BR" dirty="0" smtClean="0"/>
              <a:t> - base de imagens</a:t>
            </a:r>
          </a:p>
          <a:p>
            <a:pPr lvl="2"/>
            <a:r>
              <a:rPr lang="pt-BR" dirty="0" err="1" smtClean="0"/>
              <a:t>MemoryLib</a:t>
            </a:r>
            <a:r>
              <a:rPr lang="pt-BR" dirty="0" smtClean="0"/>
              <a:t> - mapeamento entre uma imagem do </a:t>
            </a:r>
            <a:r>
              <a:rPr lang="pt-BR" dirty="0" err="1" smtClean="0"/>
              <a:t>ImageLib</a:t>
            </a:r>
            <a:r>
              <a:rPr lang="pt-BR" dirty="0" smtClean="0"/>
              <a:t> e uma imagem centróide de um cluster</a:t>
            </a:r>
          </a:p>
          <a:p>
            <a:pPr lvl="1"/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1: Agrupar imagens</a:t>
            </a:r>
          </a:p>
          <a:p>
            <a:pPr lvl="1"/>
            <a:r>
              <a:rPr lang="pt-BR" dirty="0" smtClean="0"/>
              <a:t>Cada grupo terá uma imagem como centróide (</a:t>
            </a:r>
            <a:r>
              <a:rPr lang="pt-BR" dirty="0" err="1" smtClean="0"/>
              <a:t>Vk</a:t>
            </a:r>
            <a:r>
              <a:rPr lang="pt-BR" dirty="0" smtClean="0"/>
              <a:t>)</a:t>
            </a:r>
            <a:endParaRPr lang="pt-BR" dirty="0"/>
          </a:p>
        </p:txBody>
      </p:sp>
      <p:pic>
        <p:nvPicPr>
          <p:cNvPr id="10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000372"/>
            <a:ext cx="642942" cy="642942"/>
          </a:xfrm>
          <a:prstGeom prst="rect">
            <a:avLst/>
          </a:prstGeom>
          <a:noFill/>
        </p:spPr>
      </p:pic>
      <p:pic>
        <p:nvPicPr>
          <p:cNvPr id="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643314"/>
            <a:ext cx="642942" cy="642942"/>
          </a:xfrm>
          <a:prstGeom prst="rect">
            <a:avLst/>
          </a:prstGeom>
          <a:noFill/>
        </p:spPr>
      </p:pic>
      <p:pic>
        <p:nvPicPr>
          <p:cNvPr id="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00504"/>
            <a:ext cx="642942" cy="642942"/>
          </a:xfrm>
          <a:prstGeom prst="rect">
            <a:avLst/>
          </a:prstGeom>
          <a:noFill/>
        </p:spPr>
      </p:pic>
      <p:pic>
        <p:nvPicPr>
          <p:cNvPr id="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714752"/>
            <a:ext cx="642942" cy="642942"/>
          </a:xfrm>
          <a:prstGeom prst="rect">
            <a:avLst/>
          </a:prstGeom>
          <a:noFill/>
        </p:spPr>
      </p:pic>
      <p:pic>
        <p:nvPicPr>
          <p:cNvPr id="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071810"/>
            <a:ext cx="642942" cy="642942"/>
          </a:xfrm>
          <a:prstGeom prst="rect">
            <a:avLst/>
          </a:prstGeom>
          <a:noFill/>
        </p:spPr>
      </p:pic>
      <p:pic>
        <p:nvPicPr>
          <p:cNvPr id="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214950"/>
            <a:ext cx="642942" cy="642942"/>
          </a:xfrm>
          <a:prstGeom prst="rect">
            <a:avLst/>
          </a:prstGeom>
          <a:noFill/>
        </p:spPr>
      </p:pic>
      <p:pic>
        <p:nvPicPr>
          <p:cNvPr id="1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572008"/>
            <a:ext cx="642942" cy="642942"/>
          </a:xfrm>
          <a:prstGeom prst="rect">
            <a:avLst/>
          </a:prstGeom>
          <a:noFill/>
        </p:spPr>
      </p:pic>
      <p:pic>
        <p:nvPicPr>
          <p:cNvPr id="1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357826"/>
            <a:ext cx="642942" cy="642942"/>
          </a:xfrm>
          <a:prstGeom prst="rect">
            <a:avLst/>
          </a:prstGeom>
          <a:noFill/>
        </p:spPr>
      </p:pic>
      <p:pic>
        <p:nvPicPr>
          <p:cNvPr id="1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714884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1: Agrupar imagens</a:t>
            </a:r>
          </a:p>
          <a:p>
            <a:pPr lvl="1"/>
            <a:r>
              <a:rPr lang="pt-BR" dirty="0" smtClean="0"/>
              <a:t>Cada grupo terá uma imagem como centróide (</a:t>
            </a:r>
            <a:r>
              <a:rPr lang="pt-BR" dirty="0" err="1" smtClean="0"/>
              <a:t>Vk</a:t>
            </a:r>
            <a:r>
              <a:rPr lang="pt-BR" dirty="0" smtClean="0"/>
              <a:t>)</a:t>
            </a:r>
            <a:endParaRPr lang="pt-BR" dirty="0"/>
          </a:p>
        </p:txBody>
      </p:sp>
      <p:pic>
        <p:nvPicPr>
          <p:cNvPr id="10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000372"/>
            <a:ext cx="642942" cy="642942"/>
          </a:xfrm>
          <a:prstGeom prst="rect">
            <a:avLst/>
          </a:prstGeom>
          <a:noFill/>
        </p:spPr>
      </p:pic>
      <p:pic>
        <p:nvPicPr>
          <p:cNvPr id="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643314"/>
            <a:ext cx="642942" cy="642942"/>
          </a:xfrm>
          <a:prstGeom prst="rect">
            <a:avLst/>
          </a:prstGeom>
          <a:noFill/>
        </p:spPr>
      </p:pic>
      <p:pic>
        <p:nvPicPr>
          <p:cNvPr id="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00504"/>
            <a:ext cx="642942" cy="642942"/>
          </a:xfrm>
          <a:prstGeom prst="rect">
            <a:avLst/>
          </a:prstGeom>
          <a:noFill/>
        </p:spPr>
      </p:pic>
      <p:pic>
        <p:nvPicPr>
          <p:cNvPr id="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714752"/>
            <a:ext cx="642942" cy="642942"/>
          </a:xfrm>
          <a:prstGeom prst="rect">
            <a:avLst/>
          </a:prstGeom>
          <a:noFill/>
        </p:spPr>
      </p:pic>
      <p:pic>
        <p:nvPicPr>
          <p:cNvPr id="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071810"/>
            <a:ext cx="642942" cy="642942"/>
          </a:xfrm>
          <a:prstGeom prst="rect">
            <a:avLst/>
          </a:prstGeom>
          <a:noFill/>
        </p:spPr>
      </p:pic>
      <p:pic>
        <p:nvPicPr>
          <p:cNvPr id="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214950"/>
            <a:ext cx="642942" cy="642942"/>
          </a:xfrm>
          <a:prstGeom prst="rect">
            <a:avLst/>
          </a:prstGeom>
          <a:noFill/>
        </p:spPr>
      </p:pic>
      <p:pic>
        <p:nvPicPr>
          <p:cNvPr id="1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572008"/>
            <a:ext cx="642942" cy="642942"/>
          </a:xfrm>
          <a:prstGeom prst="rect">
            <a:avLst/>
          </a:prstGeom>
          <a:noFill/>
        </p:spPr>
      </p:pic>
      <p:pic>
        <p:nvPicPr>
          <p:cNvPr id="1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357826"/>
            <a:ext cx="642942" cy="642942"/>
          </a:xfrm>
          <a:prstGeom prst="rect">
            <a:avLst/>
          </a:prstGeom>
          <a:noFill/>
        </p:spPr>
      </p:pic>
      <p:pic>
        <p:nvPicPr>
          <p:cNvPr id="1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714884"/>
            <a:ext cx="642942" cy="642942"/>
          </a:xfrm>
          <a:prstGeom prst="rect">
            <a:avLst/>
          </a:prstGeom>
          <a:noFill/>
        </p:spPr>
      </p:pic>
      <p:sp>
        <p:nvSpPr>
          <p:cNvPr id="13" name="Elipse 12"/>
          <p:cNvSpPr/>
          <p:nvPr/>
        </p:nvSpPr>
        <p:spPr>
          <a:xfrm>
            <a:off x="285720" y="2714620"/>
            <a:ext cx="3929090" cy="3643338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/>
          <p:cNvSpPr/>
          <p:nvPr/>
        </p:nvSpPr>
        <p:spPr>
          <a:xfrm>
            <a:off x="4500562" y="2714620"/>
            <a:ext cx="3929090" cy="3643338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1643042" y="3571876"/>
            <a:ext cx="642942" cy="78581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6643702" y="4572008"/>
            <a:ext cx="642942" cy="78581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CaixaDeTexto 17"/>
          <p:cNvSpPr txBox="1"/>
          <p:nvPr/>
        </p:nvSpPr>
        <p:spPr>
          <a:xfrm>
            <a:off x="1714480" y="327933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V1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6715140" y="427023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V2</a:t>
            </a:r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2: Comparar imagem de pesquisa (Q) com as centróides (V1...</a:t>
            </a:r>
            <a:r>
              <a:rPr lang="pt-BR" dirty="0" err="1" smtClean="0"/>
              <a:t>Vn</a:t>
            </a:r>
            <a:r>
              <a:rPr lang="pt-BR" dirty="0" smtClean="0"/>
              <a:t>)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Selecionar as </a:t>
            </a:r>
            <a:r>
              <a:rPr lang="pt-BR" i="1" dirty="0" smtClean="0"/>
              <a:t>m</a:t>
            </a:r>
            <a:r>
              <a:rPr lang="pt-BR" dirty="0" smtClean="0"/>
              <a:t> centróides mais similares a Q</a:t>
            </a:r>
            <a:endParaRPr lang="pt-B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643182"/>
            <a:ext cx="423145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500570"/>
            <a:ext cx="2324097" cy="67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3: Seleção Clonal. A partir dos </a:t>
            </a:r>
            <a:r>
              <a:rPr lang="pt-BR" i="1" dirty="0" smtClean="0"/>
              <a:t>m</a:t>
            </a:r>
            <a:r>
              <a:rPr lang="pt-BR" dirty="0" smtClean="0"/>
              <a:t> clusters mais similares, selecionar uma imagem Q’ mais similar a Q</a:t>
            </a:r>
          </a:p>
          <a:p>
            <a:r>
              <a:rPr lang="pt-BR" dirty="0" smtClean="0"/>
              <a:t>Para cada um dos m clusters, calcular o número de imagens a serem retornadas de cada um deles</a:t>
            </a:r>
          </a:p>
          <a:p>
            <a:endParaRPr lang="pt-BR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143380"/>
            <a:ext cx="56959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3 (Exemplo)</a:t>
            </a:r>
            <a:endParaRPr lang="pt-BR" dirty="0"/>
          </a:p>
        </p:txBody>
      </p:sp>
      <p:sp>
        <p:nvSpPr>
          <p:cNvPr id="22" name="Elipse 21"/>
          <p:cNvSpPr/>
          <p:nvPr/>
        </p:nvSpPr>
        <p:spPr>
          <a:xfrm>
            <a:off x="27860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286" y="3037316"/>
            <a:ext cx="214314" cy="214314"/>
          </a:xfrm>
          <a:prstGeom prst="rect">
            <a:avLst/>
          </a:prstGeom>
          <a:noFill/>
        </p:spPr>
      </p:pic>
      <p:pic>
        <p:nvPicPr>
          <p:cNvPr id="2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3686" y="3189716"/>
            <a:ext cx="214314" cy="214314"/>
          </a:xfrm>
          <a:prstGeom prst="rect">
            <a:avLst/>
          </a:prstGeom>
          <a:noFill/>
        </p:spPr>
      </p:pic>
      <p:pic>
        <p:nvPicPr>
          <p:cNvPr id="2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086" y="3342116"/>
            <a:ext cx="214314" cy="214314"/>
          </a:xfrm>
          <a:prstGeom prst="rect">
            <a:avLst/>
          </a:prstGeom>
          <a:noFill/>
        </p:spPr>
      </p:pic>
      <p:pic>
        <p:nvPicPr>
          <p:cNvPr id="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914" y="2965878"/>
            <a:ext cx="214314" cy="214314"/>
          </a:xfrm>
          <a:prstGeom prst="rect">
            <a:avLst/>
          </a:prstGeom>
          <a:noFill/>
        </p:spPr>
      </p:pic>
      <p:pic>
        <p:nvPicPr>
          <p:cNvPr id="2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2314" y="3118278"/>
            <a:ext cx="214314" cy="214314"/>
          </a:xfrm>
          <a:prstGeom prst="rect">
            <a:avLst/>
          </a:prstGeom>
          <a:noFill/>
        </p:spPr>
      </p:pic>
      <p:pic>
        <p:nvPicPr>
          <p:cNvPr id="2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714" y="3270678"/>
            <a:ext cx="214314" cy="214314"/>
          </a:xfrm>
          <a:prstGeom prst="rect">
            <a:avLst/>
          </a:prstGeom>
          <a:noFill/>
        </p:spPr>
      </p:pic>
      <p:sp>
        <p:nvSpPr>
          <p:cNvPr id="29" name="Retângulo 28"/>
          <p:cNvSpPr/>
          <p:nvPr/>
        </p:nvSpPr>
        <p:spPr>
          <a:xfrm>
            <a:off x="32861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296" y="2599452"/>
            <a:ext cx="214314" cy="214314"/>
          </a:xfrm>
          <a:prstGeom prst="rect">
            <a:avLst/>
          </a:prstGeom>
          <a:noFill/>
        </p:spPr>
      </p:pic>
      <p:sp>
        <p:nvSpPr>
          <p:cNvPr id="31" name="Elipse 30"/>
          <p:cNvSpPr/>
          <p:nvPr/>
        </p:nvSpPr>
        <p:spPr>
          <a:xfrm>
            <a:off x="457200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7236" y="3037316"/>
            <a:ext cx="214314" cy="214314"/>
          </a:xfrm>
          <a:prstGeom prst="rect">
            <a:avLst/>
          </a:prstGeom>
          <a:noFill/>
        </p:spPr>
      </p:pic>
      <p:pic>
        <p:nvPicPr>
          <p:cNvPr id="3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9636" y="3189716"/>
            <a:ext cx="214314" cy="214314"/>
          </a:xfrm>
          <a:prstGeom prst="rect">
            <a:avLst/>
          </a:prstGeom>
          <a:noFill/>
        </p:spPr>
      </p:pic>
      <p:pic>
        <p:nvPicPr>
          <p:cNvPr id="3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2036" y="3342116"/>
            <a:ext cx="214314" cy="214314"/>
          </a:xfrm>
          <a:prstGeom prst="rect">
            <a:avLst/>
          </a:prstGeom>
          <a:noFill/>
        </p:spPr>
      </p:pic>
      <p:pic>
        <p:nvPicPr>
          <p:cNvPr id="3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864" y="2965878"/>
            <a:ext cx="214314" cy="214314"/>
          </a:xfrm>
          <a:prstGeom prst="rect">
            <a:avLst/>
          </a:prstGeom>
          <a:noFill/>
        </p:spPr>
      </p:pic>
      <p:pic>
        <p:nvPicPr>
          <p:cNvPr id="3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8264" y="3118278"/>
            <a:ext cx="214314" cy="214314"/>
          </a:xfrm>
          <a:prstGeom prst="rect">
            <a:avLst/>
          </a:prstGeom>
          <a:noFill/>
        </p:spPr>
      </p:pic>
      <p:pic>
        <p:nvPicPr>
          <p:cNvPr id="3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0664" y="3270678"/>
            <a:ext cx="214314" cy="214314"/>
          </a:xfrm>
          <a:prstGeom prst="rect">
            <a:avLst/>
          </a:prstGeom>
          <a:noFill/>
        </p:spPr>
      </p:pic>
      <p:sp>
        <p:nvSpPr>
          <p:cNvPr id="38" name="Retângulo 37"/>
          <p:cNvSpPr/>
          <p:nvPr/>
        </p:nvSpPr>
        <p:spPr>
          <a:xfrm>
            <a:off x="507206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8246" y="2599452"/>
            <a:ext cx="214314" cy="214314"/>
          </a:xfrm>
          <a:prstGeom prst="rect">
            <a:avLst/>
          </a:prstGeom>
          <a:noFill/>
        </p:spPr>
      </p:pic>
      <p:sp>
        <p:nvSpPr>
          <p:cNvPr id="40" name="Elipse 39"/>
          <p:cNvSpPr/>
          <p:nvPr/>
        </p:nvSpPr>
        <p:spPr>
          <a:xfrm>
            <a:off x="63579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186" y="3037316"/>
            <a:ext cx="214314" cy="214314"/>
          </a:xfrm>
          <a:prstGeom prst="rect">
            <a:avLst/>
          </a:prstGeom>
          <a:noFill/>
        </p:spPr>
      </p:pic>
      <p:pic>
        <p:nvPicPr>
          <p:cNvPr id="4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586" y="3189716"/>
            <a:ext cx="214314" cy="214314"/>
          </a:xfrm>
          <a:prstGeom prst="rect">
            <a:avLst/>
          </a:prstGeom>
          <a:noFill/>
        </p:spPr>
      </p:pic>
      <p:pic>
        <p:nvPicPr>
          <p:cNvPr id="4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7986" y="3342116"/>
            <a:ext cx="214314" cy="214314"/>
          </a:xfrm>
          <a:prstGeom prst="rect">
            <a:avLst/>
          </a:prstGeom>
          <a:noFill/>
        </p:spPr>
      </p:pic>
      <p:pic>
        <p:nvPicPr>
          <p:cNvPr id="4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814" y="2965878"/>
            <a:ext cx="214314" cy="214314"/>
          </a:xfrm>
          <a:prstGeom prst="rect">
            <a:avLst/>
          </a:prstGeom>
          <a:noFill/>
        </p:spPr>
      </p:pic>
      <p:pic>
        <p:nvPicPr>
          <p:cNvPr id="4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4214" y="3118278"/>
            <a:ext cx="214314" cy="214314"/>
          </a:xfrm>
          <a:prstGeom prst="rect">
            <a:avLst/>
          </a:prstGeom>
          <a:noFill/>
        </p:spPr>
      </p:pic>
      <p:pic>
        <p:nvPicPr>
          <p:cNvPr id="4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614" y="3270678"/>
            <a:ext cx="214314" cy="214314"/>
          </a:xfrm>
          <a:prstGeom prst="rect">
            <a:avLst/>
          </a:prstGeom>
          <a:noFill/>
        </p:spPr>
      </p:pic>
      <p:sp>
        <p:nvSpPr>
          <p:cNvPr id="47" name="Retângulo 46"/>
          <p:cNvSpPr/>
          <p:nvPr/>
        </p:nvSpPr>
        <p:spPr>
          <a:xfrm>
            <a:off x="68580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196" y="2599452"/>
            <a:ext cx="214314" cy="214314"/>
          </a:xfrm>
          <a:prstGeom prst="rect">
            <a:avLst/>
          </a:prstGeom>
          <a:noFill/>
        </p:spPr>
      </p:pic>
      <p:sp>
        <p:nvSpPr>
          <p:cNvPr id="49" name="Elipse 48"/>
          <p:cNvSpPr/>
          <p:nvPr/>
        </p:nvSpPr>
        <p:spPr>
          <a:xfrm>
            <a:off x="1000100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336" y="5180456"/>
            <a:ext cx="214314" cy="214314"/>
          </a:xfrm>
          <a:prstGeom prst="rect">
            <a:avLst/>
          </a:prstGeom>
          <a:noFill/>
        </p:spPr>
      </p:pic>
      <p:pic>
        <p:nvPicPr>
          <p:cNvPr id="5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7736" y="5332856"/>
            <a:ext cx="214314" cy="214314"/>
          </a:xfrm>
          <a:prstGeom prst="rect">
            <a:avLst/>
          </a:prstGeom>
          <a:noFill/>
        </p:spPr>
      </p:pic>
      <p:pic>
        <p:nvPicPr>
          <p:cNvPr id="5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136" y="5485256"/>
            <a:ext cx="214314" cy="214314"/>
          </a:xfrm>
          <a:prstGeom prst="rect">
            <a:avLst/>
          </a:prstGeom>
          <a:noFill/>
        </p:spPr>
      </p:pic>
      <p:pic>
        <p:nvPicPr>
          <p:cNvPr id="5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4" y="5109018"/>
            <a:ext cx="214314" cy="214314"/>
          </a:xfrm>
          <a:prstGeom prst="rect">
            <a:avLst/>
          </a:prstGeom>
          <a:noFill/>
        </p:spPr>
      </p:pic>
      <p:pic>
        <p:nvPicPr>
          <p:cNvPr id="5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364" y="5261418"/>
            <a:ext cx="214314" cy="214314"/>
          </a:xfrm>
          <a:prstGeom prst="rect">
            <a:avLst/>
          </a:prstGeom>
          <a:noFill/>
        </p:spPr>
      </p:pic>
      <p:pic>
        <p:nvPicPr>
          <p:cNvPr id="5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764" y="5413818"/>
            <a:ext cx="214314" cy="214314"/>
          </a:xfrm>
          <a:prstGeom prst="rect">
            <a:avLst/>
          </a:prstGeom>
          <a:noFill/>
        </p:spPr>
      </p:pic>
      <p:sp>
        <p:nvSpPr>
          <p:cNvPr id="56" name="Retângulo 55"/>
          <p:cNvSpPr/>
          <p:nvPr/>
        </p:nvSpPr>
        <p:spPr>
          <a:xfrm>
            <a:off x="1500166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346" y="4742592"/>
            <a:ext cx="214314" cy="214314"/>
          </a:xfrm>
          <a:prstGeom prst="rect">
            <a:avLst/>
          </a:prstGeom>
          <a:noFill/>
        </p:spPr>
      </p:pic>
      <p:sp>
        <p:nvSpPr>
          <p:cNvPr id="58" name="Elipse 57"/>
          <p:cNvSpPr/>
          <p:nvPr/>
        </p:nvSpPr>
        <p:spPr>
          <a:xfrm>
            <a:off x="2857488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724" y="5180456"/>
            <a:ext cx="214314" cy="214314"/>
          </a:xfrm>
          <a:prstGeom prst="rect">
            <a:avLst/>
          </a:prstGeom>
          <a:noFill/>
        </p:spPr>
      </p:pic>
      <p:pic>
        <p:nvPicPr>
          <p:cNvPr id="6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5124" y="5332856"/>
            <a:ext cx="214314" cy="214314"/>
          </a:xfrm>
          <a:prstGeom prst="rect">
            <a:avLst/>
          </a:prstGeom>
          <a:noFill/>
        </p:spPr>
      </p:pic>
      <p:pic>
        <p:nvPicPr>
          <p:cNvPr id="6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7524" y="5485256"/>
            <a:ext cx="214314" cy="214314"/>
          </a:xfrm>
          <a:prstGeom prst="rect">
            <a:avLst/>
          </a:prstGeom>
          <a:noFill/>
        </p:spPr>
      </p:pic>
      <p:pic>
        <p:nvPicPr>
          <p:cNvPr id="6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1352" y="5109018"/>
            <a:ext cx="214314" cy="214314"/>
          </a:xfrm>
          <a:prstGeom prst="rect">
            <a:avLst/>
          </a:prstGeom>
          <a:noFill/>
        </p:spPr>
      </p:pic>
      <p:pic>
        <p:nvPicPr>
          <p:cNvPr id="6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3752" y="5261418"/>
            <a:ext cx="214314" cy="214314"/>
          </a:xfrm>
          <a:prstGeom prst="rect">
            <a:avLst/>
          </a:prstGeom>
          <a:noFill/>
        </p:spPr>
      </p:pic>
      <p:pic>
        <p:nvPicPr>
          <p:cNvPr id="6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6152" y="5413818"/>
            <a:ext cx="214314" cy="214314"/>
          </a:xfrm>
          <a:prstGeom prst="rect">
            <a:avLst/>
          </a:prstGeom>
          <a:noFill/>
        </p:spPr>
      </p:pic>
      <p:sp>
        <p:nvSpPr>
          <p:cNvPr id="65" name="Retângulo 64"/>
          <p:cNvSpPr/>
          <p:nvPr/>
        </p:nvSpPr>
        <p:spPr>
          <a:xfrm>
            <a:off x="3357554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3734" y="4742592"/>
            <a:ext cx="214314" cy="214314"/>
          </a:xfrm>
          <a:prstGeom prst="rect">
            <a:avLst/>
          </a:prstGeom>
          <a:noFill/>
        </p:spPr>
      </p:pic>
      <p:sp>
        <p:nvSpPr>
          <p:cNvPr id="67" name="Elipse 66"/>
          <p:cNvSpPr/>
          <p:nvPr/>
        </p:nvSpPr>
        <p:spPr>
          <a:xfrm>
            <a:off x="4714876" y="4500570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0112" y="5109018"/>
            <a:ext cx="214314" cy="214314"/>
          </a:xfrm>
          <a:prstGeom prst="rect">
            <a:avLst/>
          </a:prstGeom>
          <a:noFill/>
        </p:spPr>
      </p:pic>
      <p:pic>
        <p:nvPicPr>
          <p:cNvPr id="6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512" y="5261418"/>
            <a:ext cx="214314" cy="214314"/>
          </a:xfrm>
          <a:prstGeom prst="rect">
            <a:avLst/>
          </a:prstGeom>
          <a:noFill/>
        </p:spPr>
      </p:pic>
      <p:pic>
        <p:nvPicPr>
          <p:cNvPr id="7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4912" y="5413818"/>
            <a:ext cx="214314" cy="214314"/>
          </a:xfrm>
          <a:prstGeom prst="rect">
            <a:avLst/>
          </a:prstGeom>
          <a:noFill/>
        </p:spPr>
      </p:pic>
      <p:pic>
        <p:nvPicPr>
          <p:cNvPr id="7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8740" y="5037580"/>
            <a:ext cx="214314" cy="214314"/>
          </a:xfrm>
          <a:prstGeom prst="rect">
            <a:avLst/>
          </a:prstGeom>
          <a:noFill/>
        </p:spPr>
      </p:pic>
      <p:pic>
        <p:nvPicPr>
          <p:cNvPr id="7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1140" y="5189980"/>
            <a:ext cx="214314" cy="214314"/>
          </a:xfrm>
          <a:prstGeom prst="rect">
            <a:avLst/>
          </a:prstGeom>
          <a:noFill/>
        </p:spPr>
      </p:pic>
      <p:pic>
        <p:nvPicPr>
          <p:cNvPr id="7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540" y="5342380"/>
            <a:ext cx="214314" cy="214314"/>
          </a:xfrm>
          <a:prstGeom prst="rect">
            <a:avLst/>
          </a:prstGeom>
          <a:noFill/>
        </p:spPr>
      </p:pic>
      <p:sp>
        <p:nvSpPr>
          <p:cNvPr id="74" name="Retângulo 73"/>
          <p:cNvSpPr/>
          <p:nvPr/>
        </p:nvSpPr>
        <p:spPr>
          <a:xfrm>
            <a:off x="5214942" y="464344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1122" y="4671154"/>
            <a:ext cx="214314" cy="214314"/>
          </a:xfrm>
          <a:prstGeom prst="rect">
            <a:avLst/>
          </a:prstGeom>
          <a:noFill/>
        </p:spPr>
      </p:pic>
      <p:sp>
        <p:nvSpPr>
          <p:cNvPr id="76" name="Elipse 75"/>
          <p:cNvSpPr/>
          <p:nvPr/>
        </p:nvSpPr>
        <p:spPr>
          <a:xfrm>
            <a:off x="6500826" y="4500570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6062" y="5109018"/>
            <a:ext cx="214314" cy="214314"/>
          </a:xfrm>
          <a:prstGeom prst="rect">
            <a:avLst/>
          </a:prstGeom>
          <a:noFill/>
        </p:spPr>
      </p:pic>
      <p:pic>
        <p:nvPicPr>
          <p:cNvPr id="7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8462" y="5261418"/>
            <a:ext cx="214314" cy="214314"/>
          </a:xfrm>
          <a:prstGeom prst="rect">
            <a:avLst/>
          </a:prstGeom>
          <a:noFill/>
        </p:spPr>
      </p:pic>
      <p:pic>
        <p:nvPicPr>
          <p:cNvPr id="7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0862" y="5413818"/>
            <a:ext cx="214314" cy="214314"/>
          </a:xfrm>
          <a:prstGeom prst="rect">
            <a:avLst/>
          </a:prstGeom>
          <a:noFill/>
        </p:spPr>
      </p:pic>
      <p:pic>
        <p:nvPicPr>
          <p:cNvPr id="8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690" y="5037580"/>
            <a:ext cx="214314" cy="214314"/>
          </a:xfrm>
          <a:prstGeom prst="rect">
            <a:avLst/>
          </a:prstGeom>
          <a:noFill/>
        </p:spPr>
      </p:pic>
      <p:pic>
        <p:nvPicPr>
          <p:cNvPr id="8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7090" y="5189980"/>
            <a:ext cx="214314" cy="214314"/>
          </a:xfrm>
          <a:prstGeom prst="rect">
            <a:avLst/>
          </a:prstGeom>
          <a:noFill/>
        </p:spPr>
      </p:pic>
      <p:pic>
        <p:nvPicPr>
          <p:cNvPr id="8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9490" y="5342380"/>
            <a:ext cx="214314" cy="214314"/>
          </a:xfrm>
          <a:prstGeom prst="rect">
            <a:avLst/>
          </a:prstGeom>
          <a:noFill/>
        </p:spPr>
      </p:pic>
      <p:sp>
        <p:nvSpPr>
          <p:cNvPr id="83" name="Retângulo 82"/>
          <p:cNvSpPr/>
          <p:nvPr/>
        </p:nvSpPr>
        <p:spPr>
          <a:xfrm>
            <a:off x="7000892" y="464344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7072" y="4671154"/>
            <a:ext cx="214314" cy="214314"/>
          </a:xfrm>
          <a:prstGeom prst="rect">
            <a:avLst/>
          </a:prstGeom>
          <a:noFill/>
        </p:spPr>
      </p:pic>
      <p:pic>
        <p:nvPicPr>
          <p:cNvPr id="85" name="Imagem 84" descr="Papel de pare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714620"/>
            <a:ext cx="1142976" cy="857232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>
          <a:xfrm>
            <a:off x="1071538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</a:t>
            </a:r>
            <a:endParaRPr lang="pt-BR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3523238" y="257174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V1</a:t>
            </a:r>
            <a:endParaRPr lang="pt-BR" sz="1400" dirty="0"/>
          </a:p>
        </p:txBody>
      </p:sp>
      <p:sp>
        <p:nvSpPr>
          <p:cNvPr id="88" name="CaixaDeTexto 87"/>
          <p:cNvSpPr txBox="1"/>
          <p:nvPr/>
        </p:nvSpPr>
        <p:spPr>
          <a:xfrm>
            <a:off x="5286380" y="2553272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V2</a:t>
            </a:r>
            <a:endParaRPr lang="pt-BR" sz="1400" dirty="0"/>
          </a:p>
        </p:txBody>
      </p:sp>
      <p:sp>
        <p:nvSpPr>
          <p:cNvPr id="89" name="CaixaDeTexto 88"/>
          <p:cNvSpPr txBox="1"/>
          <p:nvPr/>
        </p:nvSpPr>
        <p:spPr>
          <a:xfrm>
            <a:off x="7100038" y="255789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V3</a:t>
            </a:r>
            <a:endParaRPr lang="pt-BR" sz="1400" dirty="0"/>
          </a:p>
        </p:txBody>
      </p:sp>
      <p:sp>
        <p:nvSpPr>
          <p:cNvPr id="90" name="CaixaDeTexto 89"/>
          <p:cNvSpPr txBox="1"/>
          <p:nvPr/>
        </p:nvSpPr>
        <p:spPr>
          <a:xfrm>
            <a:off x="1726166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V4</a:t>
            </a:r>
            <a:endParaRPr lang="pt-BR" sz="1400" dirty="0"/>
          </a:p>
        </p:txBody>
      </p:sp>
      <p:sp>
        <p:nvSpPr>
          <p:cNvPr id="91" name="CaixaDeTexto 90"/>
          <p:cNvSpPr txBox="1"/>
          <p:nvPr/>
        </p:nvSpPr>
        <p:spPr>
          <a:xfrm>
            <a:off x="7231228" y="4621421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V7</a:t>
            </a:r>
            <a:endParaRPr lang="pt-BR" sz="1400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5447728" y="463421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V6</a:t>
            </a:r>
            <a:endParaRPr lang="pt-BR" sz="1400" dirty="0"/>
          </a:p>
        </p:txBody>
      </p:sp>
      <p:sp>
        <p:nvSpPr>
          <p:cNvPr id="93" name="CaixaDeTexto 92"/>
          <p:cNvSpPr txBox="1"/>
          <p:nvPr/>
        </p:nvSpPr>
        <p:spPr>
          <a:xfrm>
            <a:off x="3587890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V5</a:t>
            </a:r>
            <a:endParaRPr lang="pt-BR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Sumário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</a:p>
          <a:p>
            <a:r>
              <a:rPr lang="pt-BR" dirty="0" smtClean="0"/>
              <a:t>Objetivos</a:t>
            </a:r>
          </a:p>
          <a:p>
            <a:r>
              <a:rPr lang="pt-BR" dirty="0" smtClean="0"/>
              <a:t>Metodologia</a:t>
            </a:r>
          </a:p>
          <a:p>
            <a:r>
              <a:rPr lang="pt-BR" dirty="0" smtClean="0"/>
              <a:t>Resultados</a:t>
            </a:r>
          </a:p>
          <a:p>
            <a:r>
              <a:rPr lang="pt-BR" dirty="0" smtClean="0"/>
              <a:t>Conclusões</a:t>
            </a:r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3 (Exemplo)</a:t>
            </a:r>
            <a:endParaRPr lang="pt-BR" dirty="0"/>
          </a:p>
        </p:txBody>
      </p:sp>
      <p:sp>
        <p:nvSpPr>
          <p:cNvPr id="22" name="Elipse 21"/>
          <p:cNvSpPr/>
          <p:nvPr/>
        </p:nvSpPr>
        <p:spPr>
          <a:xfrm>
            <a:off x="27860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286" y="3037316"/>
            <a:ext cx="214314" cy="214314"/>
          </a:xfrm>
          <a:prstGeom prst="rect">
            <a:avLst/>
          </a:prstGeom>
          <a:noFill/>
        </p:spPr>
      </p:pic>
      <p:pic>
        <p:nvPicPr>
          <p:cNvPr id="2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3686" y="3189716"/>
            <a:ext cx="214314" cy="214314"/>
          </a:xfrm>
          <a:prstGeom prst="rect">
            <a:avLst/>
          </a:prstGeom>
          <a:noFill/>
        </p:spPr>
      </p:pic>
      <p:pic>
        <p:nvPicPr>
          <p:cNvPr id="2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086" y="3342116"/>
            <a:ext cx="214314" cy="214314"/>
          </a:xfrm>
          <a:prstGeom prst="rect">
            <a:avLst/>
          </a:prstGeom>
          <a:noFill/>
        </p:spPr>
      </p:pic>
      <p:pic>
        <p:nvPicPr>
          <p:cNvPr id="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914" y="2965878"/>
            <a:ext cx="214314" cy="214314"/>
          </a:xfrm>
          <a:prstGeom prst="rect">
            <a:avLst/>
          </a:prstGeom>
          <a:noFill/>
        </p:spPr>
      </p:pic>
      <p:pic>
        <p:nvPicPr>
          <p:cNvPr id="2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2314" y="3118278"/>
            <a:ext cx="214314" cy="214314"/>
          </a:xfrm>
          <a:prstGeom prst="rect">
            <a:avLst/>
          </a:prstGeom>
          <a:noFill/>
        </p:spPr>
      </p:pic>
      <p:pic>
        <p:nvPicPr>
          <p:cNvPr id="2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714" y="3270678"/>
            <a:ext cx="214314" cy="214314"/>
          </a:xfrm>
          <a:prstGeom prst="rect">
            <a:avLst/>
          </a:prstGeom>
          <a:noFill/>
        </p:spPr>
      </p:pic>
      <p:sp>
        <p:nvSpPr>
          <p:cNvPr id="29" name="Retângulo 28"/>
          <p:cNvSpPr/>
          <p:nvPr/>
        </p:nvSpPr>
        <p:spPr>
          <a:xfrm>
            <a:off x="32861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296" y="2599452"/>
            <a:ext cx="214314" cy="214314"/>
          </a:xfrm>
          <a:prstGeom prst="rect">
            <a:avLst/>
          </a:prstGeom>
          <a:noFill/>
        </p:spPr>
      </p:pic>
      <p:sp>
        <p:nvSpPr>
          <p:cNvPr id="31" name="Elipse 30"/>
          <p:cNvSpPr/>
          <p:nvPr/>
        </p:nvSpPr>
        <p:spPr>
          <a:xfrm>
            <a:off x="457200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7236" y="3037316"/>
            <a:ext cx="214314" cy="214314"/>
          </a:xfrm>
          <a:prstGeom prst="rect">
            <a:avLst/>
          </a:prstGeom>
          <a:noFill/>
        </p:spPr>
      </p:pic>
      <p:pic>
        <p:nvPicPr>
          <p:cNvPr id="3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9636" y="3189716"/>
            <a:ext cx="214314" cy="214314"/>
          </a:xfrm>
          <a:prstGeom prst="rect">
            <a:avLst/>
          </a:prstGeom>
          <a:noFill/>
        </p:spPr>
      </p:pic>
      <p:pic>
        <p:nvPicPr>
          <p:cNvPr id="3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2036" y="3342116"/>
            <a:ext cx="214314" cy="214314"/>
          </a:xfrm>
          <a:prstGeom prst="rect">
            <a:avLst/>
          </a:prstGeom>
          <a:noFill/>
        </p:spPr>
      </p:pic>
      <p:pic>
        <p:nvPicPr>
          <p:cNvPr id="3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864" y="2965878"/>
            <a:ext cx="214314" cy="214314"/>
          </a:xfrm>
          <a:prstGeom prst="rect">
            <a:avLst/>
          </a:prstGeom>
          <a:noFill/>
        </p:spPr>
      </p:pic>
      <p:pic>
        <p:nvPicPr>
          <p:cNvPr id="3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8264" y="3118278"/>
            <a:ext cx="214314" cy="214314"/>
          </a:xfrm>
          <a:prstGeom prst="rect">
            <a:avLst/>
          </a:prstGeom>
          <a:noFill/>
        </p:spPr>
      </p:pic>
      <p:pic>
        <p:nvPicPr>
          <p:cNvPr id="3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0664" y="3270678"/>
            <a:ext cx="214314" cy="214314"/>
          </a:xfrm>
          <a:prstGeom prst="rect">
            <a:avLst/>
          </a:prstGeom>
          <a:noFill/>
        </p:spPr>
      </p:pic>
      <p:sp>
        <p:nvSpPr>
          <p:cNvPr id="38" name="Retângulo 37"/>
          <p:cNvSpPr/>
          <p:nvPr/>
        </p:nvSpPr>
        <p:spPr>
          <a:xfrm>
            <a:off x="507206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8246" y="2599452"/>
            <a:ext cx="214314" cy="214314"/>
          </a:xfrm>
          <a:prstGeom prst="rect">
            <a:avLst/>
          </a:prstGeom>
          <a:noFill/>
        </p:spPr>
      </p:pic>
      <p:sp>
        <p:nvSpPr>
          <p:cNvPr id="40" name="Elipse 39"/>
          <p:cNvSpPr/>
          <p:nvPr/>
        </p:nvSpPr>
        <p:spPr>
          <a:xfrm>
            <a:off x="63579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186" y="3037316"/>
            <a:ext cx="214314" cy="214314"/>
          </a:xfrm>
          <a:prstGeom prst="rect">
            <a:avLst/>
          </a:prstGeom>
          <a:noFill/>
        </p:spPr>
      </p:pic>
      <p:pic>
        <p:nvPicPr>
          <p:cNvPr id="4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586" y="3189716"/>
            <a:ext cx="214314" cy="214314"/>
          </a:xfrm>
          <a:prstGeom prst="rect">
            <a:avLst/>
          </a:prstGeom>
          <a:noFill/>
        </p:spPr>
      </p:pic>
      <p:pic>
        <p:nvPicPr>
          <p:cNvPr id="4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7986" y="3342116"/>
            <a:ext cx="214314" cy="214314"/>
          </a:xfrm>
          <a:prstGeom prst="rect">
            <a:avLst/>
          </a:prstGeom>
          <a:noFill/>
        </p:spPr>
      </p:pic>
      <p:pic>
        <p:nvPicPr>
          <p:cNvPr id="4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814" y="2965878"/>
            <a:ext cx="214314" cy="214314"/>
          </a:xfrm>
          <a:prstGeom prst="rect">
            <a:avLst/>
          </a:prstGeom>
          <a:noFill/>
        </p:spPr>
      </p:pic>
      <p:pic>
        <p:nvPicPr>
          <p:cNvPr id="4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4214" y="3118278"/>
            <a:ext cx="214314" cy="214314"/>
          </a:xfrm>
          <a:prstGeom prst="rect">
            <a:avLst/>
          </a:prstGeom>
          <a:noFill/>
        </p:spPr>
      </p:pic>
      <p:pic>
        <p:nvPicPr>
          <p:cNvPr id="4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614" y="3270678"/>
            <a:ext cx="214314" cy="214314"/>
          </a:xfrm>
          <a:prstGeom prst="rect">
            <a:avLst/>
          </a:prstGeom>
          <a:noFill/>
        </p:spPr>
      </p:pic>
      <p:sp>
        <p:nvSpPr>
          <p:cNvPr id="47" name="Retângulo 46"/>
          <p:cNvSpPr/>
          <p:nvPr/>
        </p:nvSpPr>
        <p:spPr>
          <a:xfrm>
            <a:off x="68580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196" y="2599452"/>
            <a:ext cx="214314" cy="214314"/>
          </a:xfrm>
          <a:prstGeom prst="rect">
            <a:avLst/>
          </a:prstGeom>
          <a:noFill/>
        </p:spPr>
      </p:pic>
      <p:sp>
        <p:nvSpPr>
          <p:cNvPr id="49" name="Elipse 48"/>
          <p:cNvSpPr/>
          <p:nvPr/>
        </p:nvSpPr>
        <p:spPr>
          <a:xfrm>
            <a:off x="1000100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336" y="5180456"/>
            <a:ext cx="214314" cy="214314"/>
          </a:xfrm>
          <a:prstGeom prst="rect">
            <a:avLst/>
          </a:prstGeom>
          <a:noFill/>
        </p:spPr>
      </p:pic>
      <p:pic>
        <p:nvPicPr>
          <p:cNvPr id="5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7736" y="5332856"/>
            <a:ext cx="214314" cy="214314"/>
          </a:xfrm>
          <a:prstGeom prst="rect">
            <a:avLst/>
          </a:prstGeom>
          <a:noFill/>
        </p:spPr>
      </p:pic>
      <p:pic>
        <p:nvPicPr>
          <p:cNvPr id="5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136" y="5485256"/>
            <a:ext cx="214314" cy="214314"/>
          </a:xfrm>
          <a:prstGeom prst="rect">
            <a:avLst/>
          </a:prstGeom>
          <a:noFill/>
        </p:spPr>
      </p:pic>
      <p:pic>
        <p:nvPicPr>
          <p:cNvPr id="5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4" y="5109018"/>
            <a:ext cx="214314" cy="214314"/>
          </a:xfrm>
          <a:prstGeom prst="rect">
            <a:avLst/>
          </a:prstGeom>
          <a:noFill/>
        </p:spPr>
      </p:pic>
      <p:pic>
        <p:nvPicPr>
          <p:cNvPr id="5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364" y="5261418"/>
            <a:ext cx="214314" cy="214314"/>
          </a:xfrm>
          <a:prstGeom prst="rect">
            <a:avLst/>
          </a:prstGeom>
          <a:noFill/>
        </p:spPr>
      </p:pic>
      <p:pic>
        <p:nvPicPr>
          <p:cNvPr id="5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764" y="5413818"/>
            <a:ext cx="214314" cy="214314"/>
          </a:xfrm>
          <a:prstGeom prst="rect">
            <a:avLst/>
          </a:prstGeom>
          <a:noFill/>
        </p:spPr>
      </p:pic>
      <p:sp>
        <p:nvSpPr>
          <p:cNvPr id="56" name="Retângulo 55"/>
          <p:cNvSpPr/>
          <p:nvPr/>
        </p:nvSpPr>
        <p:spPr>
          <a:xfrm>
            <a:off x="1500166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346" y="4742592"/>
            <a:ext cx="214314" cy="214314"/>
          </a:xfrm>
          <a:prstGeom prst="rect">
            <a:avLst/>
          </a:prstGeom>
          <a:noFill/>
        </p:spPr>
      </p:pic>
      <p:sp>
        <p:nvSpPr>
          <p:cNvPr id="58" name="Elipse 57"/>
          <p:cNvSpPr/>
          <p:nvPr/>
        </p:nvSpPr>
        <p:spPr>
          <a:xfrm>
            <a:off x="2857488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724" y="5180456"/>
            <a:ext cx="214314" cy="214314"/>
          </a:xfrm>
          <a:prstGeom prst="rect">
            <a:avLst/>
          </a:prstGeom>
          <a:noFill/>
        </p:spPr>
      </p:pic>
      <p:pic>
        <p:nvPicPr>
          <p:cNvPr id="6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5124" y="5332856"/>
            <a:ext cx="214314" cy="214314"/>
          </a:xfrm>
          <a:prstGeom prst="rect">
            <a:avLst/>
          </a:prstGeom>
          <a:noFill/>
        </p:spPr>
      </p:pic>
      <p:pic>
        <p:nvPicPr>
          <p:cNvPr id="6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7524" y="5485256"/>
            <a:ext cx="214314" cy="214314"/>
          </a:xfrm>
          <a:prstGeom prst="rect">
            <a:avLst/>
          </a:prstGeom>
          <a:noFill/>
        </p:spPr>
      </p:pic>
      <p:pic>
        <p:nvPicPr>
          <p:cNvPr id="6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1352" y="5109018"/>
            <a:ext cx="214314" cy="214314"/>
          </a:xfrm>
          <a:prstGeom prst="rect">
            <a:avLst/>
          </a:prstGeom>
          <a:noFill/>
        </p:spPr>
      </p:pic>
      <p:pic>
        <p:nvPicPr>
          <p:cNvPr id="6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3752" y="5261418"/>
            <a:ext cx="214314" cy="214314"/>
          </a:xfrm>
          <a:prstGeom prst="rect">
            <a:avLst/>
          </a:prstGeom>
          <a:noFill/>
        </p:spPr>
      </p:pic>
      <p:pic>
        <p:nvPicPr>
          <p:cNvPr id="6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6152" y="5413818"/>
            <a:ext cx="214314" cy="214314"/>
          </a:xfrm>
          <a:prstGeom prst="rect">
            <a:avLst/>
          </a:prstGeom>
          <a:noFill/>
        </p:spPr>
      </p:pic>
      <p:sp>
        <p:nvSpPr>
          <p:cNvPr id="65" name="Retângulo 64"/>
          <p:cNvSpPr/>
          <p:nvPr/>
        </p:nvSpPr>
        <p:spPr>
          <a:xfrm>
            <a:off x="3357554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3734" y="4742592"/>
            <a:ext cx="214314" cy="214314"/>
          </a:xfrm>
          <a:prstGeom prst="rect">
            <a:avLst/>
          </a:prstGeom>
          <a:noFill/>
        </p:spPr>
      </p:pic>
      <p:sp>
        <p:nvSpPr>
          <p:cNvPr id="67" name="Elipse 66"/>
          <p:cNvSpPr/>
          <p:nvPr/>
        </p:nvSpPr>
        <p:spPr>
          <a:xfrm>
            <a:off x="4714876" y="4500570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0112" y="5109018"/>
            <a:ext cx="214314" cy="214314"/>
          </a:xfrm>
          <a:prstGeom prst="rect">
            <a:avLst/>
          </a:prstGeom>
          <a:noFill/>
        </p:spPr>
      </p:pic>
      <p:pic>
        <p:nvPicPr>
          <p:cNvPr id="6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512" y="5261418"/>
            <a:ext cx="214314" cy="214314"/>
          </a:xfrm>
          <a:prstGeom prst="rect">
            <a:avLst/>
          </a:prstGeom>
          <a:noFill/>
        </p:spPr>
      </p:pic>
      <p:pic>
        <p:nvPicPr>
          <p:cNvPr id="7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4912" y="5413818"/>
            <a:ext cx="214314" cy="214314"/>
          </a:xfrm>
          <a:prstGeom prst="rect">
            <a:avLst/>
          </a:prstGeom>
          <a:noFill/>
        </p:spPr>
      </p:pic>
      <p:pic>
        <p:nvPicPr>
          <p:cNvPr id="7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8740" y="5037580"/>
            <a:ext cx="214314" cy="214314"/>
          </a:xfrm>
          <a:prstGeom prst="rect">
            <a:avLst/>
          </a:prstGeom>
          <a:noFill/>
        </p:spPr>
      </p:pic>
      <p:pic>
        <p:nvPicPr>
          <p:cNvPr id="7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1140" y="5189980"/>
            <a:ext cx="214314" cy="214314"/>
          </a:xfrm>
          <a:prstGeom prst="rect">
            <a:avLst/>
          </a:prstGeom>
          <a:noFill/>
        </p:spPr>
      </p:pic>
      <p:pic>
        <p:nvPicPr>
          <p:cNvPr id="7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540" y="5342380"/>
            <a:ext cx="214314" cy="214314"/>
          </a:xfrm>
          <a:prstGeom prst="rect">
            <a:avLst/>
          </a:prstGeom>
          <a:noFill/>
        </p:spPr>
      </p:pic>
      <p:sp>
        <p:nvSpPr>
          <p:cNvPr id="74" name="Retângulo 73"/>
          <p:cNvSpPr/>
          <p:nvPr/>
        </p:nvSpPr>
        <p:spPr>
          <a:xfrm>
            <a:off x="5214942" y="464344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1122" y="4671154"/>
            <a:ext cx="214314" cy="214314"/>
          </a:xfrm>
          <a:prstGeom prst="rect">
            <a:avLst/>
          </a:prstGeom>
          <a:noFill/>
        </p:spPr>
      </p:pic>
      <p:sp>
        <p:nvSpPr>
          <p:cNvPr id="76" name="Elipse 75"/>
          <p:cNvSpPr/>
          <p:nvPr/>
        </p:nvSpPr>
        <p:spPr>
          <a:xfrm>
            <a:off x="6500826" y="4500570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6062" y="5109018"/>
            <a:ext cx="214314" cy="214314"/>
          </a:xfrm>
          <a:prstGeom prst="rect">
            <a:avLst/>
          </a:prstGeom>
          <a:noFill/>
        </p:spPr>
      </p:pic>
      <p:pic>
        <p:nvPicPr>
          <p:cNvPr id="7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8462" y="5261418"/>
            <a:ext cx="214314" cy="214314"/>
          </a:xfrm>
          <a:prstGeom prst="rect">
            <a:avLst/>
          </a:prstGeom>
          <a:noFill/>
        </p:spPr>
      </p:pic>
      <p:pic>
        <p:nvPicPr>
          <p:cNvPr id="79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0862" y="5413818"/>
            <a:ext cx="214314" cy="214314"/>
          </a:xfrm>
          <a:prstGeom prst="rect">
            <a:avLst/>
          </a:prstGeom>
          <a:noFill/>
        </p:spPr>
      </p:pic>
      <p:pic>
        <p:nvPicPr>
          <p:cNvPr id="8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690" y="5037580"/>
            <a:ext cx="214314" cy="214314"/>
          </a:xfrm>
          <a:prstGeom prst="rect">
            <a:avLst/>
          </a:prstGeom>
          <a:noFill/>
        </p:spPr>
      </p:pic>
      <p:pic>
        <p:nvPicPr>
          <p:cNvPr id="8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7090" y="5189980"/>
            <a:ext cx="214314" cy="214314"/>
          </a:xfrm>
          <a:prstGeom prst="rect">
            <a:avLst/>
          </a:prstGeom>
          <a:noFill/>
        </p:spPr>
      </p:pic>
      <p:pic>
        <p:nvPicPr>
          <p:cNvPr id="8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9490" y="5342380"/>
            <a:ext cx="214314" cy="214314"/>
          </a:xfrm>
          <a:prstGeom prst="rect">
            <a:avLst/>
          </a:prstGeom>
          <a:noFill/>
        </p:spPr>
      </p:pic>
      <p:sp>
        <p:nvSpPr>
          <p:cNvPr id="83" name="Retângulo 82"/>
          <p:cNvSpPr/>
          <p:nvPr/>
        </p:nvSpPr>
        <p:spPr>
          <a:xfrm>
            <a:off x="7000892" y="464344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7072" y="4671154"/>
            <a:ext cx="214314" cy="214314"/>
          </a:xfrm>
          <a:prstGeom prst="rect">
            <a:avLst/>
          </a:prstGeom>
          <a:noFill/>
        </p:spPr>
      </p:pic>
      <p:pic>
        <p:nvPicPr>
          <p:cNvPr id="85" name="Imagem 84" descr="Papel de pare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714620"/>
            <a:ext cx="1142976" cy="857232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>
          <a:xfrm>
            <a:off x="1071538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</a:t>
            </a:r>
            <a:endParaRPr lang="pt-BR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3523238" y="257174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V1</a:t>
            </a:r>
            <a:endParaRPr lang="pt-BR" sz="1400" dirty="0"/>
          </a:p>
        </p:txBody>
      </p:sp>
      <p:sp>
        <p:nvSpPr>
          <p:cNvPr id="88" name="CaixaDeTexto 87"/>
          <p:cNvSpPr txBox="1"/>
          <p:nvPr/>
        </p:nvSpPr>
        <p:spPr>
          <a:xfrm>
            <a:off x="5286380" y="2553272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V2</a:t>
            </a:r>
            <a:endParaRPr lang="pt-BR" sz="1400" dirty="0"/>
          </a:p>
        </p:txBody>
      </p:sp>
      <p:sp>
        <p:nvSpPr>
          <p:cNvPr id="89" name="CaixaDeTexto 88"/>
          <p:cNvSpPr txBox="1"/>
          <p:nvPr/>
        </p:nvSpPr>
        <p:spPr>
          <a:xfrm>
            <a:off x="7100038" y="255789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V3</a:t>
            </a:r>
            <a:endParaRPr lang="pt-BR" sz="1400" dirty="0"/>
          </a:p>
        </p:txBody>
      </p:sp>
      <p:sp>
        <p:nvSpPr>
          <p:cNvPr id="90" name="CaixaDeTexto 89"/>
          <p:cNvSpPr txBox="1"/>
          <p:nvPr/>
        </p:nvSpPr>
        <p:spPr>
          <a:xfrm>
            <a:off x="1726166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V4</a:t>
            </a:r>
            <a:endParaRPr lang="pt-BR" sz="1400" dirty="0"/>
          </a:p>
        </p:txBody>
      </p:sp>
      <p:sp>
        <p:nvSpPr>
          <p:cNvPr id="91" name="CaixaDeTexto 90"/>
          <p:cNvSpPr txBox="1"/>
          <p:nvPr/>
        </p:nvSpPr>
        <p:spPr>
          <a:xfrm>
            <a:off x="7231228" y="4621421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V7</a:t>
            </a:r>
            <a:endParaRPr lang="pt-BR" sz="1400" dirty="0"/>
          </a:p>
        </p:txBody>
      </p:sp>
      <p:sp>
        <p:nvSpPr>
          <p:cNvPr id="92" name="CaixaDeTexto 91"/>
          <p:cNvSpPr txBox="1"/>
          <p:nvPr/>
        </p:nvSpPr>
        <p:spPr>
          <a:xfrm>
            <a:off x="5447728" y="4634210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V6</a:t>
            </a:r>
            <a:endParaRPr lang="pt-BR" sz="1400" dirty="0"/>
          </a:p>
        </p:txBody>
      </p:sp>
      <p:sp>
        <p:nvSpPr>
          <p:cNvPr id="93" name="CaixaDeTexto 92"/>
          <p:cNvSpPr txBox="1"/>
          <p:nvPr/>
        </p:nvSpPr>
        <p:spPr>
          <a:xfrm>
            <a:off x="3587890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V5</a:t>
            </a:r>
            <a:endParaRPr lang="pt-BR" sz="1400" dirty="0"/>
          </a:p>
        </p:txBody>
      </p:sp>
      <p:cxnSp>
        <p:nvCxnSpPr>
          <p:cNvPr id="95" name="Conector de seta reta 94"/>
          <p:cNvCxnSpPr>
            <a:stCxn id="85" idx="3"/>
          </p:cNvCxnSpPr>
          <p:nvPr/>
        </p:nvCxnSpPr>
        <p:spPr>
          <a:xfrm flipV="1">
            <a:off x="1928762" y="2714620"/>
            <a:ext cx="1285916" cy="4286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de seta reta 95"/>
          <p:cNvCxnSpPr>
            <a:stCxn id="85" idx="3"/>
          </p:cNvCxnSpPr>
          <p:nvPr/>
        </p:nvCxnSpPr>
        <p:spPr>
          <a:xfrm flipV="1">
            <a:off x="1928762" y="2714620"/>
            <a:ext cx="3071866" cy="4286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de seta reta 97"/>
          <p:cNvCxnSpPr>
            <a:stCxn id="85" idx="3"/>
          </p:cNvCxnSpPr>
          <p:nvPr/>
        </p:nvCxnSpPr>
        <p:spPr>
          <a:xfrm flipV="1">
            <a:off x="1928762" y="2714620"/>
            <a:ext cx="4857816" cy="4286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de seta reta 100"/>
          <p:cNvCxnSpPr>
            <a:stCxn id="85" idx="2"/>
            <a:endCxn id="56" idx="0"/>
          </p:cNvCxnSpPr>
          <p:nvPr/>
        </p:nvCxnSpPr>
        <p:spPr>
          <a:xfrm rot="16200000" flipH="1">
            <a:off x="928642" y="4000484"/>
            <a:ext cx="1143032" cy="2857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ector de seta reta 108"/>
          <p:cNvCxnSpPr>
            <a:stCxn id="85" idx="2"/>
            <a:endCxn id="65" idx="0"/>
          </p:cNvCxnSpPr>
          <p:nvPr/>
        </p:nvCxnSpPr>
        <p:spPr>
          <a:xfrm rot="16200000" flipH="1">
            <a:off x="1857336" y="3071790"/>
            <a:ext cx="1143032" cy="2143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ector de seta reta 112"/>
          <p:cNvCxnSpPr>
            <a:stCxn id="85" idx="2"/>
            <a:endCxn id="74" idx="0"/>
          </p:cNvCxnSpPr>
          <p:nvPr/>
        </p:nvCxnSpPr>
        <p:spPr>
          <a:xfrm rot="16200000" flipH="1">
            <a:off x="2821749" y="2107377"/>
            <a:ext cx="1071594" cy="40005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de seta reta 114"/>
          <p:cNvCxnSpPr>
            <a:stCxn id="85" idx="2"/>
            <a:endCxn id="83" idx="0"/>
          </p:cNvCxnSpPr>
          <p:nvPr/>
        </p:nvCxnSpPr>
        <p:spPr>
          <a:xfrm rot="16200000" flipH="1">
            <a:off x="3714724" y="1214402"/>
            <a:ext cx="1071594" cy="57864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3 (Exemplo)</a:t>
            </a:r>
            <a:endParaRPr lang="pt-BR" dirty="0"/>
          </a:p>
        </p:txBody>
      </p:sp>
      <p:sp>
        <p:nvSpPr>
          <p:cNvPr id="22" name="Elipse 21"/>
          <p:cNvSpPr/>
          <p:nvPr/>
        </p:nvSpPr>
        <p:spPr>
          <a:xfrm>
            <a:off x="27860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286" y="3037316"/>
            <a:ext cx="214314" cy="214314"/>
          </a:xfrm>
          <a:prstGeom prst="rect">
            <a:avLst/>
          </a:prstGeom>
          <a:noFill/>
        </p:spPr>
      </p:pic>
      <p:pic>
        <p:nvPicPr>
          <p:cNvPr id="2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3686" y="3189716"/>
            <a:ext cx="214314" cy="214314"/>
          </a:xfrm>
          <a:prstGeom prst="rect">
            <a:avLst/>
          </a:prstGeom>
          <a:noFill/>
        </p:spPr>
      </p:pic>
      <p:pic>
        <p:nvPicPr>
          <p:cNvPr id="2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086" y="3342116"/>
            <a:ext cx="214314" cy="214314"/>
          </a:xfrm>
          <a:prstGeom prst="rect">
            <a:avLst/>
          </a:prstGeom>
          <a:noFill/>
        </p:spPr>
      </p:pic>
      <p:pic>
        <p:nvPicPr>
          <p:cNvPr id="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914" y="2965878"/>
            <a:ext cx="214314" cy="214314"/>
          </a:xfrm>
          <a:prstGeom prst="rect">
            <a:avLst/>
          </a:prstGeom>
          <a:noFill/>
        </p:spPr>
      </p:pic>
      <p:pic>
        <p:nvPicPr>
          <p:cNvPr id="2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2314" y="3118278"/>
            <a:ext cx="214314" cy="214314"/>
          </a:xfrm>
          <a:prstGeom prst="rect">
            <a:avLst/>
          </a:prstGeom>
          <a:noFill/>
        </p:spPr>
      </p:pic>
      <p:pic>
        <p:nvPicPr>
          <p:cNvPr id="2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714" y="3270678"/>
            <a:ext cx="214314" cy="214314"/>
          </a:xfrm>
          <a:prstGeom prst="rect">
            <a:avLst/>
          </a:prstGeom>
          <a:noFill/>
        </p:spPr>
      </p:pic>
      <p:sp>
        <p:nvSpPr>
          <p:cNvPr id="29" name="Retângulo 28"/>
          <p:cNvSpPr/>
          <p:nvPr/>
        </p:nvSpPr>
        <p:spPr>
          <a:xfrm>
            <a:off x="32861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296" y="2599452"/>
            <a:ext cx="214314" cy="214314"/>
          </a:xfrm>
          <a:prstGeom prst="rect">
            <a:avLst/>
          </a:prstGeom>
          <a:noFill/>
        </p:spPr>
      </p:pic>
      <p:sp>
        <p:nvSpPr>
          <p:cNvPr id="40" name="Elipse 39"/>
          <p:cNvSpPr/>
          <p:nvPr/>
        </p:nvSpPr>
        <p:spPr>
          <a:xfrm>
            <a:off x="63579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186" y="3037316"/>
            <a:ext cx="214314" cy="214314"/>
          </a:xfrm>
          <a:prstGeom prst="rect">
            <a:avLst/>
          </a:prstGeom>
          <a:noFill/>
        </p:spPr>
      </p:pic>
      <p:pic>
        <p:nvPicPr>
          <p:cNvPr id="4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586" y="3189716"/>
            <a:ext cx="214314" cy="214314"/>
          </a:xfrm>
          <a:prstGeom prst="rect">
            <a:avLst/>
          </a:prstGeom>
          <a:noFill/>
        </p:spPr>
      </p:pic>
      <p:pic>
        <p:nvPicPr>
          <p:cNvPr id="4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7986" y="3342116"/>
            <a:ext cx="214314" cy="214314"/>
          </a:xfrm>
          <a:prstGeom prst="rect">
            <a:avLst/>
          </a:prstGeom>
          <a:noFill/>
        </p:spPr>
      </p:pic>
      <p:pic>
        <p:nvPicPr>
          <p:cNvPr id="4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814" y="2965878"/>
            <a:ext cx="214314" cy="214314"/>
          </a:xfrm>
          <a:prstGeom prst="rect">
            <a:avLst/>
          </a:prstGeom>
          <a:noFill/>
        </p:spPr>
      </p:pic>
      <p:pic>
        <p:nvPicPr>
          <p:cNvPr id="4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4214" y="3118278"/>
            <a:ext cx="214314" cy="214314"/>
          </a:xfrm>
          <a:prstGeom prst="rect">
            <a:avLst/>
          </a:prstGeom>
          <a:noFill/>
        </p:spPr>
      </p:pic>
      <p:pic>
        <p:nvPicPr>
          <p:cNvPr id="4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614" y="3270678"/>
            <a:ext cx="214314" cy="214314"/>
          </a:xfrm>
          <a:prstGeom prst="rect">
            <a:avLst/>
          </a:prstGeom>
          <a:noFill/>
        </p:spPr>
      </p:pic>
      <p:sp>
        <p:nvSpPr>
          <p:cNvPr id="47" name="Retângulo 46"/>
          <p:cNvSpPr/>
          <p:nvPr/>
        </p:nvSpPr>
        <p:spPr>
          <a:xfrm>
            <a:off x="68580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196" y="2599452"/>
            <a:ext cx="214314" cy="214314"/>
          </a:xfrm>
          <a:prstGeom prst="rect">
            <a:avLst/>
          </a:prstGeom>
          <a:noFill/>
        </p:spPr>
      </p:pic>
      <p:sp>
        <p:nvSpPr>
          <p:cNvPr id="49" name="Elipse 48"/>
          <p:cNvSpPr/>
          <p:nvPr/>
        </p:nvSpPr>
        <p:spPr>
          <a:xfrm>
            <a:off x="1000100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336" y="5180456"/>
            <a:ext cx="214314" cy="214314"/>
          </a:xfrm>
          <a:prstGeom prst="rect">
            <a:avLst/>
          </a:prstGeom>
          <a:noFill/>
        </p:spPr>
      </p:pic>
      <p:pic>
        <p:nvPicPr>
          <p:cNvPr id="5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7736" y="5332856"/>
            <a:ext cx="214314" cy="214314"/>
          </a:xfrm>
          <a:prstGeom prst="rect">
            <a:avLst/>
          </a:prstGeom>
          <a:noFill/>
        </p:spPr>
      </p:pic>
      <p:pic>
        <p:nvPicPr>
          <p:cNvPr id="5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136" y="5485256"/>
            <a:ext cx="214314" cy="214314"/>
          </a:xfrm>
          <a:prstGeom prst="rect">
            <a:avLst/>
          </a:prstGeom>
          <a:noFill/>
        </p:spPr>
      </p:pic>
      <p:pic>
        <p:nvPicPr>
          <p:cNvPr id="5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4" y="5109018"/>
            <a:ext cx="214314" cy="214314"/>
          </a:xfrm>
          <a:prstGeom prst="rect">
            <a:avLst/>
          </a:prstGeom>
          <a:noFill/>
        </p:spPr>
      </p:pic>
      <p:pic>
        <p:nvPicPr>
          <p:cNvPr id="5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364" y="5261418"/>
            <a:ext cx="214314" cy="214314"/>
          </a:xfrm>
          <a:prstGeom prst="rect">
            <a:avLst/>
          </a:prstGeom>
          <a:noFill/>
        </p:spPr>
      </p:pic>
      <p:pic>
        <p:nvPicPr>
          <p:cNvPr id="5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764" y="5413818"/>
            <a:ext cx="214314" cy="214314"/>
          </a:xfrm>
          <a:prstGeom prst="rect">
            <a:avLst/>
          </a:prstGeom>
          <a:noFill/>
        </p:spPr>
      </p:pic>
      <p:sp>
        <p:nvSpPr>
          <p:cNvPr id="56" name="Retângulo 55"/>
          <p:cNvSpPr/>
          <p:nvPr/>
        </p:nvSpPr>
        <p:spPr>
          <a:xfrm>
            <a:off x="1500166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346" y="4742592"/>
            <a:ext cx="214314" cy="214314"/>
          </a:xfrm>
          <a:prstGeom prst="rect">
            <a:avLst/>
          </a:prstGeom>
          <a:noFill/>
        </p:spPr>
      </p:pic>
      <p:pic>
        <p:nvPicPr>
          <p:cNvPr id="85" name="Imagem 84" descr="Papel de pare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714620"/>
            <a:ext cx="1142976" cy="857232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>
          <a:xfrm>
            <a:off x="1071538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</a:t>
            </a:r>
            <a:endParaRPr lang="pt-BR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3523238" y="257174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V1</a:t>
            </a:r>
            <a:endParaRPr lang="pt-BR" sz="1400" dirty="0"/>
          </a:p>
        </p:txBody>
      </p:sp>
      <p:sp>
        <p:nvSpPr>
          <p:cNvPr id="89" name="CaixaDeTexto 88"/>
          <p:cNvSpPr txBox="1"/>
          <p:nvPr/>
        </p:nvSpPr>
        <p:spPr>
          <a:xfrm>
            <a:off x="7100038" y="255789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V3</a:t>
            </a:r>
            <a:endParaRPr lang="pt-BR" sz="1400" dirty="0"/>
          </a:p>
        </p:txBody>
      </p:sp>
      <p:sp>
        <p:nvSpPr>
          <p:cNvPr id="90" name="CaixaDeTexto 89"/>
          <p:cNvSpPr txBox="1"/>
          <p:nvPr/>
        </p:nvSpPr>
        <p:spPr>
          <a:xfrm>
            <a:off x="1726166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V4</a:t>
            </a:r>
            <a:endParaRPr lang="pt-BR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3 (Exemplo)</a:t>
            </a:r>
            <a:endParaRPr lang="pt-BR" dirty="0"/>
          </a:p>
        </p:txBody>
      </p:sp>
      <p:sp>
        <p:nvSpPr>
          <p:cNvPr id="22" name="Elipse 21"/>
          <p:cNvSpPr/>
          <p:nvPr/>
        </p:nvSpPr>
        <p:spPr>
          <a:xfrm>
            <a:off x="27860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286" y="3037316"/>
            <a:ext cx="214314" cy="214314"/>
          </a:xfrm>
          <a:prstGeom prst="rect">
            <a:avLst/>
          </a:prstGeom>
          <a:noFill/>
        </p:spPr>
      </p:pic>
      <p:pic>
        <p:nvPicPr>
          <p:cNvPr id="2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3686" y="3189716"/>
            <a:ext cx="214314" cy="214314"/>
          </a:xfrm>
          <a:prstGeom prst="rect">
            <a:avLst/>
          </a:prstGeom>
          <a:noFill/>
        </p:spPr>
      </p:pic>
      <p:pic>
        <p:nvPicPr>
          <p:cNvPr id="2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086" y="3342116"/>
            <a:ext cx="214314" cy="214314"/>
          </a:xfrm>
          <a:prstGeom prst="rect">
            <a:avLst/>
          </a:prstGeom>
          <a:noFill/>
        </p:spPr>
      </p:pic>
      <p:pic>
        <p:nvPicPr>
          <p:cNvPr id="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914" y="2965878"/>
            <a:ext cx="214314" cy="214314"/>
          </a:xfrm>
          <a:prstGeom prst="rect">
            <a:avLst/>
          </a:prstGeom>
          <a:noFill/>
        </p:spPr>
      </p:pic>
      <p:pic>
        <p:nvPicPr>
          <p:cNvPr id="2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2314" y="3118278"/>
            <a:ext cx="214314" cy="214314"/>
          </a:xfrm>
          <a:prstGeom prst="rect">
            <a:avLst/>
          </a:prstGeom>
          <a:noFill/>
        </p:spPr>
      </p:pic>
      <p:pic>
        <p:nvPicPr>
          <p:cNvPr id="2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714" y="3270678"/>
            <a:ext cx="214314" cy="214314"/>
          </a:xfrm>
          <a:prstGeom prst="rect">
            <a:avLst/>
          </a:prstGeom>
          <a:noFill/>
        </p:spPr>
      </p:pic>
      <p:sp>
        <p:nvSpPr>
          <p:cNvPr id="29" name="Retângulo 28"/>
          <p:cNvSpPr/>
          <p:nvPr/>
        </p:nvSpPr>
        <p:spPr>
          <a:xfrm>
            <a:off x="32861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296" y="2599452"/>
            <a:ext cx="214314" cy="214314"/>
          </a:xfrm>
          <a:prstGeom prst="rect">
            <a:avLst/>
          </a:prstGeom>
          <a:noFill/>
        </p:spPr>
      </p:pic>
      <p:sp>
        <p:nvSpPr>
          <p:cNvPr id="40" name="Elipse 39"/>
          <p:cNvSpPr/>
          <p:nvPr/>
        </p:nvSpPr>
        <p:spPr>
          <a:xfrm>
            <a:off x="63579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186" y="3037316"/>
            <a:ext cx="214314" cy="214314"/>
          </a:xfrm>
          <a:prstGeom prst="rect">
            <a:avLst/>
          </a:prstGeom>
          <a:noFill/>
        </p:spPr>
      </p:pic>
      <p:pic>
        <p:nvPicPr>
          <p:cNvPr id="4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586" y="3189716"/>
            <a:ext cx="214314" cy="214314"/>
          </a:xfrm>
          <a:prstGeom prst="rect">
            <a:avLst/>
          </a:prstGeom>
          <a:noFill/>
        </p:spPr>
      </p:pic>
      <p:pic>
        <p:nvPicPr>
          <p:cNvPr id="4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7986" y="3342116"/>
            <a:ext cx="214314" cy="214314"/>
          </a:xfrm>
          <a:prstGeom prst="rect">
            <a:avLst/>
          </a:prstGeom>
          <a:noFill/>
        </p:spPr>
      </p:pic>
      <p:pic>
        <p:nvPicPr>
          <p:cNvPr id="4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814" y="2965878"/>
            <a:ext cx="214314" cy="214314"/>
          </a:xfrm>
          <a:prstGeom prst="rect">
            <a:avLst/>
          </a:prstGeom>
          <a:noFill/>
        </p:spPr>
      </p:pic>
      <p:pic>
        <p:nvPicPr>
          <p:cNvPr id="4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4214" y="3118278"/>
            <a:ext cx="214314" cy="214314"/>
          </a:xfrm>
          <a:prstGeom prst="rect">
            <a:avLst/>
          </a:prstGeom>
          <a:noFill/>
        </p:spPr>
      </p:pic>
      <p:pic>
        <p:nvPicPr>
          <p:cNvPr id="4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614" y="3270678"/>
            <a:ext cx="214314" cy="214314"/>
          </a:xfrm>
          <a:prstGeom prst="rect">
            <a:avLst/>
          </a:prstGeom>
          <a:noFill/>
        </p:spPr>
      </p:pic>
      <p:sp>
        <p:nvSpPr>
          <p:cNvPr id="47" name="Retângulo 46"/>
          <p:cNvSpPr/>
          <p:nvPr/>
        </p:nvSpPr>
        <p:spPr>
          <a:xfrm>
            <a:off x="68580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196" y="2599452"/>
            <a:ext cx="214314" cy="214314"/>
          </a:xfrm>
          <a:prstGeom prst="rect">
            <a:avLst/>
          </a:prstGeom>
          <a:noFill/>
        </p:spPr>
      </p:pic>
      <p:sp>
        <p:nvSpPr>
          <p:cNvPr id="49" name="Elipse 48"/>
          <p:cNvSpPr/>
          <p:nvPr/>
        </p:nvSpPr>
        <p:spPr>
          <a:xfrm>
            <a:off x="1000100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336" y="5180456"/>
            <a:ext cx="214314" cy="214314"/>
          </a:xfrm>
          <a:prstGeom prst="rect">
            <a:avLst/>
          </a:prstGeom>
          <a:noFill/>
        </p:spPr>
      </p:pic>
      <p:pic>
        <p:nvPicPr>
          <p:cNvPr id="5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7736" y="5332856"/>
            <a:ext cx="214314" cy="214314"/>
          </a:xfrm>
          <a:prstGeom prst="rect">
            <a:avLst/>
          </a:prstGeom>
          <a:noFill/>
        </p:spPr>
      </p:pic>
      <p:pic>
        <p:nvPicPr>
          <p:cNvPr id="5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136" y="5485256"/>
            <a:ext cx="214314" cy="214314"/>
          </a:xfrm>
          <a:prstGeom prst="rect">
            <a:avLst/>
          </a:prstGeom>
          <a:noFill/>
        </p:spPr>
      </p:pic>
      <p:pic>
        <p:nvPicPr>
          <p:cNvPr id="5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4" y="5109018"/>
            <a:ext cx="214314" cy="214314"/>
          </a:xfrm>
          <a:prstGeom prst="rect">
            <a:avLst/>
          </a:prstGeom>
          <a:noFill/>
        </p:spPr>
      </p:pic>
      <p:pic>
        <p:nvPicPr>
          <p:cNvPr id="5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364" y="5261418"/>
            <a:ext cx="214314" cy="214314"/>
          </a:xfrm>
          <a:prstGeom prst="rect">
            <a:avLst/>
          </a:prstGeom>
          <a:noFill/>
        </p:spPr>
      </p:pic>
      <p:pic>
        <p:nvPicPr>
          <p:cNvPr id="5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764" y="5413818"/>
            <a:ext cx="214314" cy="214314"/>
          </a:xfrm>
          <a:prstGeom prst="rect">
            <a:avLst/>
          </a:prstGeom>
          <a:noFill/>
        </p:spPr>
      </p:pic>
      <p:sp>
        <p:nvSpPr>
          <p:cNvPr id="56" name="Retângulo 55"/>
          <p:cNvSpPr/>
          <p:nvPr/>
        </p:nvSpPr>
        <p:spPr>
          <a:xfrm>
            <a:off x="1500166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346" y="4742592"/>
            <a:ext cx="214314" cy="214314"/>
          </a:xfrm>
          <a:prstGeom prst="rect">
            <a:avLst/>
          </a:prstGeom>
          <a:noFill/>
        </p:spPr>
      </p:pic>
      <p:pic>
        <p:nvPicPr>
          <p:cNvPr id="85" name="Imagem 84" descr="Papel de pare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714620"/>
            <a:ext cx="1142976" cy="857232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>
          <a:xfrm>
            <a:off x="1071538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</a:t>
            </a:r>
            <a:endParaRPr lang="pt-BR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3523238" y="257174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V1</a:t>
            </a:r>
            <a:endParaRPr lang="pt-BR" sz="1400" dirty="0"/>
          </a:p>
        </p:txBody>
      </p:sp>
      <p:sp>
        <p:nvSpPr>
          <p:cNvPr id="89" name="CaixaDeTexto 88"/>
          <p:cNvSpPr txBox="1"/>
          <p:nvPr/>
        </p:nvSpPr>
        <p:spPr>
          <a:xfrm>
            <a:off x="7100038" y="255789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V3</a:t>
            </a:r>
            <a:endParaRPr lang="pt-BR" sz="1400" dirty="0"/>
          </a:p>
        </p:txBody>
      </p:sp>
      <p:sp>
        <p:nvSpPr>
          <p:cNvPr id="90" name="CaixaDeTexto 89"/>
          <p:cNvSpPr txBox="1"/>
          <p:nvPr/>
        </p:nvSpPr>
        <p:spPr>
          <a:xfrm>
            <a:off x="1726166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V4</a:t>
            </a:r>
            <a:endParaRPr lang="pt-BR" sz="1400" dirty="0"/>
          </a:p>
        </p:txBody>
      </p:sp>
      <p:sp>
        <p:nvSpPr>
          <p:cNvPr id="36" name="Elipse 35"/>
          <p:cNvSpPr/>
          <p:nvPr/>
        </p:nvSpPr>
        <p:spPr>
          <a:xfrm>
            <a:off x="3767710" y="3233158"/>
            <a:ext cx="285752" cy="285752"/>
          </a:xfrm>
          <a:prstGeom prst="ellipse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071942"/>
            <a:ext cx="1209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Conector de seta reta 37"/>
          <p:cNvCxnSpPr>
            <a:stCxn id="36" idx="6"/>
            <a:endCxn id="5122" idx="0"/>
          </p:cNvCxnSpPr>
          <p:nvPr/>
        </p:nvCxnSpPr>
        <p:spPr>
          <a:xfrm>
            <a:off x="4053462" y="3376034"/>
            <a:ext cx="1051938" cy="6959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ixaDeTexto 58"/>
          <p:cNvSpPr txBox="1"/>
          <p:nvPr/>
        </p:nvSpPr>
        <p:spPr>
          <a:xfrm>
            <a:off x="5143504" y="364331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Q’</a:t>
            </a:r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3 (Exemplo)</a:t>
            </a:r>
            <a:endParaRPr lang="pt-BR" dirty="0"/>
          </a:p>
        </p:txBody>
      </p:sp>
      <p:sp>
        <p:nvSpPr>
          <p:cNvPr id="22" name="Elipse 21"/>
          <p:cNvSpPr/>
          <p:nvPr/>
        </p:nvSpPr>
        <p:spPr>
          <a:xfrm>
            <a:off x="27860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1286" y="3037316"/>
            <a:ext cx="214314" cy="214314"/>
          </a:xfrm>
          <a:prstGeom prst="rect">
            <a:avLst/>
          </a:prstGeom>
          <a:noFill/>
        </p:spPr>
      </p:pic>
      <p:pic>
        <p:nvPicPr>
          <p:cNvPr id="2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3686" y="3189716"/>
            <a:ext cx="214314" cy="214314"/>
          </a:xfrm>
          <a:prstGeom prst="rect">
            <a:avLst/>
          </a:prstGeom>
          <a:noFill/>
        </p:spPr>
      </p:pic>
      <p:pic>
        <p:nvPicPr>
          <p:cNvPr id="2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086" y="3342116"/>
            <a:ext cx="214314" cy="214314"/>
          </a:xfrm>
          <a:prstGeom prst="rect">
            <a:avLst/>
          </a:prstGeom>
          <a:noFill/>
        </p:spPr>
      </p:pic>
      <p:pic>
        <p:nvPicPr>
          <p:cNvPr id="2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9914" y="2965878"/>
            <a:ext cx="214314" cy="214314"/>
          </a:xfrm>
          <a:prstGeom prst="rect">
            <a:avLst/>
          </a:prstGeom>
          <a:noFill/>
        </p:spPr>
      </p:pic>
      <p:pic>
        <p:nvPicPr>
          <p:cNvPr id="2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2314" y="3118278"/>
            <a:ext cx="214314" cy="214314"/>
          </a:xfrm>
          <a:prstGeom prst="rect">
            <a:avLst/>
          </a:prstGeom>
          <a:noFill/>
        </p:spPr>
      </p:pic>
      <p:pic>
        <p:nvPicPr>
          <p:cNvPr id="2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714" y="3270678"/>
            <a:ext cx="214314" cy="214314"/>
          </a:xfrm>
          <a:prstGeom prst="rect">
            <a:avLst/>
          </a:prstGeom>
          <a:noFill/>
        </p:spPr>
      </p:pic>
      <p:sp>
        <p:nvSpPr>
          <p:cNvPr id="29" name="Retângulo 28"/>
          <p:cNvSpPr/>
          <p:nvPr/>
        </p:nvSpPr>
        <p:spPr>
          <a:xfrm>
            <a:off x="32861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296" y="2599452"/>
            <a:ext cx="214314" cy="214314"/>
          </a:xfrm>
          <a:prstGeom prst="rect">
            <a:avLst/>
          </a:prstGeom>
          <a:noFill/>
        </p:spPr>
      </p:pic>
      <p:sp>
        <p:nvSpPr>
          <p:cNvPr id="40" name="Elipse 39"/>
          <p:cNvSpPr/>
          <p:nvPr/>
        </p:nvSpPr>
        <p:spPr>
          <a:xfrm>
            <a:off x="6357950" y="242886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3186" y="3037316"/>
            <a:ext cx="214314" cy="214314"/>
          </a:xfrm>
          <a:prstGeom prst="rect">
            <a:avLst/>
          </a:prstGeom>
          <a:noFill/>
        </p:spPr>
      </p:pic>
      <p:pic>
        <p:nvPicPr>
          <p:cNvPr id="4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5586" y="3189716"/>
            <a:ext cx="214314" cy="214314"/>
          </a:xfrm>
          <a:prstGeom prst="rect">
            <a:avLst/>
          </a:prstGeom>
          <a:noFill/>
        </p:spPr>
      </p:pic>
      <p:pic>
        <p:nvPicPr>
          <p:cNvPr id="4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7986" y="3342116"/>
            <a:ext cx="214314" cy="214314"/>
          </a:xfrm>
          <a:prstGeom prst="rect">
            <a:avLst/>
          </a:prstGeom>
          <a:noFill/>
        </p:spPr>
      </p:pic>
      <p:pic>
        <p:nvPicPr>
          <p:cNvPr id="4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1814" y="2965878"/>
            <a:ext cx="214314" cy="214314"/>
          </a:xfrm>
          <a:prstGeom prst="rect">
            <a:avLst/>
          </a:prstGeom>
          <a:noFill/>
        </p:spPr>
      </p:pic>
      <p:pic>
        <p:nvPicPr>
          <p:cNvPr id="4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74214" y="3118278"/>
            <a:ext cx="214314" cy="214314"/>
          </a:xfrm>
          <a:prstGeom prst="rect">
            <a:avLst/>
          </a:prstGeom>
          <a:noFill/>
        </p:spPr>
      </p:pic>
      <p:pic>
        <p:nvPicPr>
          <p:cNvPr id="46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614" y="3270678"/>
            <a:ext cx="214314" cy="214314"/>
          </a:xfrm>
          <a:prstGeom prst="rect">
            <a:avLst/>
          </a:prstGeom>
          <a:noFill/>
        </p:spPr>
      </p:pic>
      <p:sp>
        <p:nvSpPr>
          <p:cNvPr id="47" name="Retângulo 46"/>
          <p:cNvSpPr/>
          <p:nvPr/>
        </p:nvSpPr>
        <p:spPr>
          <a:xfrm>
            <a:off x="685801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8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4196" y="2599452"/>
            <a:ext cx="214314" cy="214314"/>
          </a:xfrm>
          <a:prstGeom prst="rect">
            <a:avLst/>
          </a:prstGeom>
          <a:noFill/>
        </p:spPr>
      </p:pic>
      <p:sp>
        <p:nvSpPr>
          <p:cNvPr id="49" name="Elipse 48"/>
          <p:cNvSpPr/>
          <p:nvPr/>
        </p:nvSpPr>
        <p:spPr>
          <a:xfrm>
            <a:off x="1000100" y="4572008"/>
            <a:ext cx="142876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0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5336" y="5180456"/>
            <a:ext cx="214314" cy="214314"/>
          </a:xfrm>
          <a:prstGeom prst="rect">
            <a:avLst/>
          </a:prstGeom>
          <a:noFill/>
        </p:spPr>
      </p:pic>
      <p:pic>
        <p:nvPicPr>
          <p:cNvPr id="51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7736" y="5332856"/>
            <a:ext cx="214314" cy="214314"/>
          </a:xfrm>
          <a:prstGeom prst="rect">
            <a:avLst/>
          </a:prstGeom>
          <a:noFill/>
        </p:spPr>
      </p:pic>
      <p:pic>
        <p:nvPicPr>
          <p:cNvPr id="52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0136" y="5485256"/>
            <a:ext cx="214314" cy="214314"/>
          </a:xfrm>
          <a:prstGeom prst="rect">
            <a:avLst/>
          </a:prstGeom>
          <a:noFill/>
        </p:spPr>
      </p:pic>
      <p:pic>
        <p:nvPicPr>
          <p:cNvPr id="53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3964" y="5109018"/>
            <a:ext cx="214314" cy="214314"/>
          </a:xfrm>
          <a:prstGeom prst="rect">
            <a:avLst/>
          </a:prstGeom>
          <a:noFill/>
        </p:spPr>
      </p:pic>
      <p:pic>
        <p:nvPicPr>
          <p:cNvPr id="54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6364" y="5261418"/>
            <a:ext cx="214314" cy="214314"/>
          </a:xfrm>
          <a:prstGeom prst="rect">
            <a:avLst/>
          </a:prstGeom>
          <a:noFill/>
        </p:spPr>
      </p:pic>
      <p:pic>
        <p:nvPicPr>
          <p:cNvPr id="55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764" y="5413818"/>
            <a:ext cx="214314" cy="214314"/>
          </a:xfrm>
          <a:prstGeom prst="rect">
            <a:avLst/>
          </a:prstGeom>
          <a:noFill/>
        </p:spPr>
      </p:pic>
      <p:sp>
        <p:nvSpPr>
          <p:cNvPr id="56" name="Retângulo 55"/>
          <p:cNvSpPr/>
          <p:nvPr/>
        </p:nvSpPr>
        <p:spPr>
          <a:xfrm>
            <a:off x="1500166" y="471488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Picture 2" descr="C:\Documents and Settings\Mario\Meus documentos\Minhas imagens\Ícones\TransparenC(r)ystal by EnableConsole\Png\Software\Graphisme\Bryce couleur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346" y="4742592"/>
            <a:ext cx="214314" cy="214314"/>
          </a:xfrm>
          <a:prstGeom prst="rect">
            <a:avLst/>
          </a:prstGeom>
          <a:noFill/>
        </p:spPr>
      </p:pic>
      <p:pic>
        <p:nvPicPr>
          <p:cNvPr id="85" name="Imagem 84" descr="Papel de pare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714620"/>
            <a:ext cx="1142976" cy="857232"/>
          </a:xfrm>
          <a:prstGeom prst="rect">
            <a:avLst/>
          </a:prstGeom>
        </p:spPr>
      </p:pic>
      <p:sp>
        <p:nvSpPr>
          <p:cNvPr id="86" name="CaixaDeTexto 85"/>
          <p:cNvSpPr txBox="1"/>
          <p:nvPr/>
        </p:nvSpPr>
        <p:spPr>
          <a:xfrm>
            <a:off x="1071538" y="228599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</a:t>
            </a:r>
            <a:endParaRPr lang="pt-BR" dirty="0"/>
          </a:p>
        </p:txBody>
      </p:sp>
      <p:sp>
        <p:nvSpPr>
          <p:cNvPr id="87" name="CaixaDeTexto 86"/>
          <p:cNvSpPr txBox="1"/>
          <p:nvPr/>
        </p:nvSpPr>
        <p:spPr>
          <a:xfrm>
            <a:off x="3523238" y="2571744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V1</a:t>
            </a:r>
            <a:endParaRPr lang="pt-BR" sz="1400" dirty="0"/>
          </a:p>
        </p:txBody>
      </p:sp>
      <p:sp>
        <p:nvSpPr>
          <p:cNvPr id="89" name="CaixaDeTexto 88"/>
          <p:cNvSpPr txBox="1"/>
          <p:nvPr/>
        </p:nvSpPr>
        <p:spPr>
          <a:xfrm>
            <a:off x="7100038" y="2557896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V3</a:t>
            </a:r>
            <a:endParaRPr lang="pt-BR" sz="1400" dirty="0"/>
          </a:p>
        </p:txBody>
      </p:sp>
      <p:sp>
        <p:nvSpPr>
          <p:cNvPr id="90" name="CaixaDeTexto 89"/>
          <p:cNvSpPr txBox="1"/>
          <p:nvPr/>
        </p:nvSpPr>
        <p:spPr>
          <a:xfrm>
            <a:off x="1726166" y="4692859"/>
            <a:ext cx="4286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V4</a:t>
            </a:r>
            <a:endParaRPr lang="pt-BR" sz="1400" dirty="0"/>
          </a:p>
        </p:txBody>
      </p:sp>
      <p:sp>
        <p:nvSpPr>
          <p:cNvPr id="36" name="Elipse 35"/>
          <p:cNvSpPr/>
          <p:nvPr/>
        </p:nvSpPr>
        <p:spPr>
          <a:xfrm>
            <a:off x="3767710" y="3233158"/>
            <a:ext cx="285752" cy="285752"/>
          </a:xfrm>
          <a:prstGeom prst="ellipse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071942"/>
            <a:ext cx="1209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Conector de seta reta 37"/>
          <p:cNvCxnSpPr>
            <a:stCxn id="36" idx="6"/>
            <a:endCxn id="5122" idx="0"/>
          </p:cNvCxnSpPr>
          <p:nvPr/>
        </p:nvCxnSpPr>
        <p:spPr>
          <a:xfrm>
            <a:off x="4053462" y="3376034"/>
            <a:ext cx="1051938" cy="6959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ixaDeTexto 58"/>
          <p:cNvSpPr txBox="1"/>
          <p:nvPr/>
        </p:nvSpPr>
        <p:spPr>
          <a:xfrm>
            <a:off x="5143504" y="364331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Q’</a:t>
            </a:r>
            <a:endParaRPr lang="pt-BR" dirty="0"/>
          </a:p>
        </p:txBody>
      </p:sp>
      <p:sp>
        <p:nvSpPr>
          <p:cNvPr id="58" name="CaixaDeTexto 57"/>
          <p:cNvSpPr txBox="1"/>
          <p:nvPr/>
        </p:nvSpPr>
        <p:spPr>
          <a:xfrm>
            <a:off x="4071934" y="235743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Num1 = 3</a:t>
            </a:r>
            <a:endParaRPr lang="pt-BR" dirty="0"/>
          </a:p>
        </p:txBody>
      </p:sp>
      <p:sp>
        <p:nvSpPr>
          <p:cNvPr id="60" name="CaixaDeTexto 59"/>
          <p:cNvSpPr txBox="1"/>
          <p:nvPr/>
        </p:nvSpPr>
        <p:spPr>
          <a:xfrm>
            <a:off x="7500958" y="221700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Num3 = 1</a:t>
            </a:r>
            <a:endParaRPr lang="pt-BR" dirty="0"/>
          </a:p>
        </p:txBody>
      </p:sp>
      <p:sp>
        <p:nvSpPr>
          <p:cNvPr id="61" name="CaixaDeTexto 60"/>
          <p:cNvSpPr txBox="1"/>
          <p:nvPr/>
        </p:nvSpPr>
        <p:spPr>
          <a:xfrm>
            <a:off x="2214546" y="435769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Num4 = 1</a:t>
            </a:r>
            <a:endParaRPr lang="pt-BR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5072074"/>
            <a:ext cx="4000528" cy="129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Passo 4: </a:t>
            </a:r>
            <a:r>
              <a:rPr lang="pt-BR" dirty="0" err="1" smtClean="0"/>
              <a:t>Relevance</a:t>
            </a:r>
            <a:r>
              <a:rPr lang="pt-BR" dirty="0" smtClean="0"/>
              <a:t> Feedback. As imagens selecionadas dos m clusters são então exibidas para o usuário</a:t>
            </a:r>
          </a:p>
          <a:p>
            <a:r>
              <a:rPr lang="pt-BR" dirty="0" smtClean="0"/>
              <a:t>Ele deve escolher quais são mais parecidas com a imagem Q fornecida para pesquisa</a:t>
            </a:r>
          </a:p>
          <a:p>
            <a:r>
              <a:rPr lang="pt-BR" dirty="0" smtClean="0"/>
              <a:t>Caso alguma imagem seja parecida segundo seus critérios, a memória entre ela e o cluster que ela pertence é incrementado</a:t>
            </a:r>
          </a:p>
          <a:p>
            <a:pPr lvl="1" algn="ctr">
              <a:buNone/>
            </a:pPr>
            <a:r>
              <a:rPr lang="pt-BR" dirty="0" smtClean="0"/>
              <a:t>Mem(Q’, </a:t>
            </a:r>
            <a:r>
              <a:rPr lang="pt-BR" dirty="0" err="1" smtClean="0"/>
              <a:t>Vk</a:t>
            </a:r>
            <a:r>
              <a:rPr lang="pt-BR" dirty="0" smtClean="0"/>
              <a:t>) = Mem(Q’, </a:t>
            </a:r>
            <a:r>
              <a:rPr lang="pt-BR" dirty="0" err="1" smtClean="0"/>
              <a:t>Vk</a:t>
            </a:r>
            <a:r>
              <a:rPr lang="pt-BR" dirty="0" smtClean="0"/>
              <a:t>) + 1</a:t>
            </a:r>
            <a:endParaRPr lang="pt-B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Os passos 2 até o 4 são repetidos até que o usuário pare de fornecer o feedback ao sistema</a:t>
            </a:r>
          </a:p>
          <a:p>
            <a:endParaRPr lang="pt-BR" dirty="0" smtClean="0"/>
          </a:p>
          <a:p>
            <a:r>
              <a:rPr lang="pt-BR" dirty="0" smtClean="0"/>
              <a:t>Nesse caso, será retornado ao usuário a lista de imagens mais similares a Q, com base nos cálculos de distância euclidiana e a memória do algoritmo (imagens )</a:t>
            </a:r>
          </a:p>
          <a:p>
            <a:endParaRPr lang="pt-BR" dirty="0" smtClean="0"/>
          </a:p>
          <a:p>
            <a:r>
              <a:rPr lang="pt-BR" dirty="0" smtClean="0"/>
              <a:t>Na finalização do algoritmo, os valores de memória são salvos para futuras utilizações</a:t>
            </a:r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Testes aplicados a 500 imagens do ALOI</a:t>
            </a:r>
          </a:p>
          <a:p>
            <a:pPr lvl="1"/>
            <a:r>
              <a:rPr lang="pt-BR" dirty="0" smtClean="0"/>
              <a:t>50 objetos</a:t>
            </a:r>
          </a:p>
          <a:p>
            <a:pPr lvl="1"/>
            <a:r>
              <a:rPr lang="pt-BR" dirty="0" smtClean="0"/>
              <a:t>10 imagens de cada objeto variando o ponto de vista</a:t>
            </a:r>
          </a:p>
          <a:p>
            <a:pPr lvl="1"/>
            <a:endParaRPr lang="pt-BR" dirty="0" smtClean="0"/>
          </a:p>
          <a:p>
            <a:r>
              <a:rPr lang="pt-BR" dirty="0" err="1" smtClean="0"/>
              <a:t>Relevance</a:t>
            </a:r>
            <a:r>
              <a:rPr lang="pt-BR" dirty="0" smtClean="0"/>
              <a:t> feedback de 5 iterações</a:t>
            </a:r>
          </a:p>
          <a:p>
            <a:endParaRPr lang="pt-BR" dirty="0" smtClean="0"/>
          </a:p>
          <a:p>
            <a:r>
              <a:rPr lang="pt-BR" dirty="0" smtClean="0"/>
              <a:t>Imagens retornadas dos 5 clusters mais similares</a:t>
            </a:r>
          </a:p>
          <a:p>
            <a:r>
              <a:rPr lang="pt-BR" dirty="0" smtClean="0"/>
              <a:t>Máximo de 20 imagens retornadas por pesquisa</a:t>
            </a:r>
            <a:endParaRPr lang="pt-B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Roteiros de teste</a:t>
            </a:r>
          </a:p>
          <a:p>
            <a:pPr lvl="1"/>
            <a:r>
              <a:rPr lang="pt-BR" dirty="0" smtClean="0"/>
              <a:t>Roteiro 1</a:t>
            </a:r>
          </a:p>
          <a:p>
            <a:pPr lvl="2"/>
            <a:r>
              <a:rPr lang="pt-BR" dirty="0" smtClean="0"/>
              <a:t>10 imagens pertencentes ao conjunto de 500 imagens</a:t>
            </a:r>
          </a:p>
          <a:p>
            <a:pPr lvl="2"/>
            <a:r>
              <a:rPr lang="pt-BR" dirty="0" smtClean="0"/>
              <a:t>Avaliar eficácia do algoritmo para encontrar imagens iguais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Roteiro 2</a:t>
            </a:r>
          </a:p>
          <a:p>
            <a:pPr lvl="2"/>
            <a:r>
              <a:rPr lang="pt-BR" dirty="0" smtClean="0"/>
              <a:t>10 imagens não pertencentes ao conjunto de 500 imagens</a:t>
            </a:r>
          </a:p>
          <a:p>
            <a:pPr lvl="2"/>
            <a:r>
              <a:rPr lang="pt-BR" dirty="0" smtClean="0"/>
              <a:t>Imagens de objetos similares ao </a:t>
            </a:r>
            <a:r>
              <a:rPr lang="pt-BR" dirty="0" err="1" smtClean="0"/>
              <a:t>dataset</a:t>
            </a:r>
            <a:endParaRPr lang="pt-BR" dirty="0" smtClean="0"/>
          </a:p>
          <a:p>
            <a:pPr lvl="2"/>
            <a:r>
              <a:rPr lang="pt-BR" dirty="0" smtClean="0"/>
              <a:t>Avaliar eficácia do algoritmo para encontrar imagens </a:t>
            </a:r>
            <a:r>
              <a:rPr lang="pt-BR" dirty="0" smtClean="0"/>
              <a:t>similares</a:t>
            </a:r>
            <a:endParaRPr lang="pt-BR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pic>
        <p:nvPicPr>
          <p:cNvPr id="6" name="Espaço Reservado para Conteúdo 3" descr="SURFIGU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313" y="1796582"/>
            <a:ext cx="7126324" cy="410303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pic>
        <p:nvPicPr>
          <p:cNvPr id="4" name="Espaço Reservado para Conteúdo 3" descr="HSVIGUAL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19962" y="1790231"/>
            <a:ext cx="7139026" cy="41157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err="1" smtClean="0"/>
              <a:t>Content</a:t>
            </a:r>
            <a:r>
              <a:rPr lang="pt-BR" dirty="0" smtClean="0"/>
              <a:t> </a:t>
            </a:r>
            <a:r>
              <a:rPr lang="pt-BR" dirty="0" err="1" smtClean="0"/>
              <a:t>Based</a:t>
            </a:r>
            <a:r>
              <a:rPr lang="pt-BR" dirty="0" smtClean="0"/>
              <a:t> </a:t>
            </a:r>
            <a:r>
              <a:rPr lang="pt-BR" dirty="0" err="1" smtClean="0"/>
              <a:t>Image</a:t>
            </a:r>
            <a:r>
              <a:rPr lang="pt-BR" dirty="0" smtClean="0"/>
              <a:t> </a:t>
            </a:r>
            <a:r>
              <a:rPr lang="pt-BR" dirty="0" err="1" smtClean="0"/>
              <a:t>Retrieval</a:t>
            </a:r>
            <a:r>
              <a:rPr lang="pt-BR" dirty="0" smtClean="0"/>
              <a:t> (CBIR)</a:t>
            </a:r>
          </a:p>
          <a:p>
            <a:pPr lvl="1"/>
            <a:r>
              <a:rPr lang="pt-BR" dirty="0" smtClean="0"/>
              <a:t>Sub área da Visão Computacional</a:t>
            </a:r>
          </a:p>
          <a:p>
            <a:endParaRPr lang="pt-BR" dirty="0" smtClean="0"/>
          </a:p>
          <a:p>
            <a:r>
              <a:rPr lang="pt-BR" dirty="0" smtClean="0"/>
              <a:t>CBIR se baseia em:</a:t>
            </a:r>
          </a:p>
          <a:p>
            <a:pPr lvl="1"/>
            <a:r>
              <a:rPr lang="pt-BR" dirty="0" smtClean="0"/>
              <a:t>Criação de algoritmos de extração de atributos de imagens</a:t>
            </a:r>
          </a:p>
          <a:p>
            <a:pPr lvl="1"/>
            <a:r>
              <a:rPr lang="pt-BR" dirty="0" smtClean="0"/>
              <a:t>Criação de algoritmos que comparem imagens a partir dos atributos extraídos delas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pic>
        <p:nvPicPr>
          <p:cNvPr id="4" name="Espaço Reservado para Conteúdo 3" descr="SURFSIMILAR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71537" y="1785926"/>
            <a:ext cx="7222093" cy="4143404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</a:t>
            </a:r>
            <a:endParaRPr lang="pt-BR" dirty="0"/>
          </a:p>
        </p:txBody>
      </p:sp>
      <p:pic>
        <p:nvPicPr>
          <p:cNvPr id="4" name="Espaço Reservado para Conteúdo 3" descr="HSVSIMILAR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32664" y="1790230"/>
            <a:ext cx="7154112" cy="4139165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 uso de um descritor local (SURF) não melhorou a eficácia da pesquisa</a:t>
            </a:r>
          </a:p>
          <a:p>
            <a:pPr lvl="1"/>
            <a:r>
              <a:rPr lang="pt-BR" dirty="0" smtClean="0"/>
              <a:t>Geração de poucos descritores por imagens da ALOI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O uso do descritor global (HSV+Momentos) se mostrou melhor, mas os resultados não foram excepcionalmente melhores</a:t>
            </a:r>
          </a:p>
          <a:p>
            <a:endParaRPr lang="pt-BR" dirty="0" smtClean="0"/>
          </a:p>
          <a:p>
            <a:r>
              <a:rPr lang="pt-BR" dirty="0" smtClean="0"/>
              <a:t>Momentos invariantes foram capazes de detectar objetos similares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Perguntas?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43510"/>
          </a:xfrm>
        </p:spPr>
        <p:txBody>
          <a:bodyPr>
            <a:normAutofit/>
          </a:bodyPr>
          <a:lstStyle/>
          <a:p>
            <a:r>
              <a:rPr lang="pt-BR" dirty="0" smtClean="0"/>
              <a:t>Descritores Globais</a:t>
            </a:r>
          </a:p>
          <a:p>
            <a:pPr lvl="1"/>
            <a:r>
              <a:rPr lang="pt-BR" dirty="0" smtClean="0"/>
              <a:t>Obtém informações que descrevam uma imagem como um todo.</a:t>
            </a:r>
          </a:p>
          <a:p>
            <a:pPr lvl="1"/>
            <a:r>
              <a:rPr lang="pt-BR" dirty="0" smtClean="0"/>
              <a:t>Histograma de cores, de tons de cinza</a:t>
            </a:r>
          </a:p>
          <a:p>
            <a:r>
              <a:rPr lang="pt-BR" dirty="0" smtClean="0"/>
              <a:t>Descritores Locais</a:t>
            </a:r>
          </a:p>
          <a:p>
            <a:pPr lvl="1"/>
            <a:r>
              <a:rPr lang="pt-BR" dirty="0" smtClean="0"/>
              <a:t>Obtém informações sobre pontos característicos em uma imagem (</a:t>
            </a:r>
            <a:r>
              <a:rPr lang="pt-BR" dirty="0" err="1" smtClean="0"/>
              <a:t>keypoints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Busca de </a:t>
            </a:r>
            <a:r>
              <a:rPr lang="pt-BR" dirty="0" err="1" smtClean="0"/>
              <a:t>keypoints</a:t>
            </a:r>
            <a:r>
              <a:rPr lang="pt-BR" dirty="0" smtClean="0"/>
              <a:t> baseadas nos contornos das imagens e das relações entre os pontos vizinhos</a:t>
            </a:r>
          </a:p>
          <a:p>
            <a:pPr lvl="1"/>
            <a:r>
              <a:rPr lang="pt-BR" dirty="0" smtClean="0"/>
              <a:t>O número de </a:t>
            </a:r>
            <a:r>
              <a:rPr lang="pt-BR" dirty="0" err="1" smtClean="0"/>
              <a:t>keypoints</a:t>
            </a:r>
            <a:r>
              <a:rPr lang="pt-BR" dirty="0" smtClean="0"/>
              <a:t> é menor que o número de pixels, mas possui uma dimensionalidade maior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Descritores Locais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000496" y="2500306"/>
            <a:ext cx="4929222" cy="38933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BR" sz="1300" dirty="0" smtClean="0"/>
              <a:t>560 128</a:t>
            </a:r>
          </a:p>
          <a:p>
            <a:endParaRPr lang="pt-BR" sz="1300" dirty="0" smtClean="0"/>
          </a:p>
          <a:p>
            <a:r>
              <a:rPr lang="pt-BR" sz="1300" dirty="0" smtClean="0"/>
              <a:t>164.91 156.54 44.37 0.168</a:t>
            </a:r>
          </a:p>
          <a:p>
            <a:r>
              <a:rPr lang="pt-BR" sz="1300" dirty="0" smtClean="0"/>
              <a:t> 0 0 0 0 0 0 6 1 0 0 0 0 0 4 56 17 0 0 0 0</a:t>
            </a:r>
          </a:p>
          <a:p>
            <a:r>
              <a:rPr lang="pt-BR" sz="1300" dirty="0" smtClean="0"/>
              <a:t> 0 20 55 3 0 0 0 0 0 6 7 0 18 11 0 0 0 0 5 8</a:t>
            </a:r>
          </a:p>
          <a:p>
            <a:r>
              <a:rPr lang="pt-BR" sz="1300" dirty="0" smtClean="0"/>
              <a:t> 124 21 1 3 14 25 99 124 12 4 2 21 124 124 117 35 1 4 1 3</a:t>
            </a:r>
          </a:p>
          <a:p>
            <a:r>
              <a:rPr lang="pt-BR" sz="1300" dirty="0" smtClean="0"/>
              <a:t> 13 20 19 0 31 13 0 0 0 0 19 36 124 106 16 17 21 6 25 81</a:t>
            </a:r>
          </a:p>
          <a:p>
            <a:r>
              <a:rPr lang="pt-BR" sz="1300" dirty="0" smtClean="0"/>
              <a:t> 26 32 20 58 124 124 23 25 0 9 8 5 36 35 0 0 2 0 0 0</a:t>
            </a:r>
          </a:p>
          <a:p>
            <a:r>
              <a:rPr lang="pt-BR" sz="1300" dirty="0" smtClean="0"/>
              <a:t> 0 6 63 90 38 7 1 0 5 39 92 124 30 3 1 25 124 96 31 94</a:t>
            </a:r>
          </a:p>
          <a:p>
            <a:r>
              <a:rPr lang="pt-BR" sz="1300" dirty="0" smtClean="0"/>
              <a:t> 0 0 0 10 90 31 0 0</a:t>
            </a:r>
          </a:p>
          <a:p>
            <a:endParaRPr lang="pt-BR" sz="1300" dirty="0" smtClean="0"/>
          </a:p>
          <a:p>
            <a:r>
              <a:rPr lang="pt-BR" sz="1300" dirty="0" smtClean="0"/>
              <a:t>164.91 156.54 44.37 -2.952</a:t>
            </a:r>
          </a:p>
          <a:p>
            <a:r>
              <a:rPr lang="pt-BR" sz="1300" dirty="0" smtClean="0"/>
              <a:t> 68 26 0 0 0 0 0 7 126 118 30 80 23 3 1 27 7 36 88 126</a:t>
            </a:r>
          </a:p>
          <a:p>
            <a:r>
              <a:rPr lang="pt-BR" sz="1300" dirty="0" smtClean="0"/>
              <a:t> 44 12 2 1 1 9 77 96 2 0 0 0 25 21 1 0 1 10 7 5</a:t>
            </a:r>
          </a:p>
          <a:p>
            <a:r>
              <a:rPr lang="pt-BR" sz="1300" dirty="0" smtClean="0"/>
              <a:t> 126 117 18 19 18 26 19 65 33 9 21 80 126 105 17 22 0 0 19 37</a:t>
            </a:r>
          </a:p>
          <a:p>
            <a:r>
              <a:rPr lang="pt-BR" sz="1300" dirty="0" smtClean="0"/>
              <a:t> 43 15 0 0 7 21 19 0 0 2 1 2 125 126 121 27 7 2 1 18</a:t>
            </a:r>
          </a:p>
          <a:p>
            <a:r>
              <a:rPr lang="pt-BR" sz="1300" dirty="0" smtClean="0"/>
              <a:t> 16 32 118 126 110 14 0 2 0 0 7 11 20 10 0 0 0 4 4 0</a:t>
            </a:r>
          </a:p>
          <a:p>
            <a:r>
              <a:rPr lang="pt-BR" sz="1300" dirty="0" smtClean="0"/>
              <a:t> 0 0 0 0 0 15 42 1 0 0 0 0 0 4 50 11 0 0 0 0</a:t>
            </a:r>
          </a:p>
          <a:p>
            <a:r>
              <a:rPr lang="pt-BR" sz="1300" dirty="0" smtClean="0"/>
              <a:t> 0 0 6 1 0 0 0 0</a:t>
            </a:r>
          </a:p>
        </p:txBody>
      </p:sp>
      <p:pic>
        <p:nvPicPr>
          <p:cNvPr id="5" name="Imagem 4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428868"/>
            <a:ext cx="3095433" cy="3867147"/>
          </a:xfrm>
          <a:prstGeom prst="rect">
            <a:avLst/>
          </a:prstGeom>
        </p:spPr>
      </p:pic>
      <p:sp>
        <p:nvSpPr>
          <p:cNvPr id="6" name="Seta para a esquerda e para a direita 5"/>
          <p:cNvSpPr/>
          <p:nvPr/>
        </p:nvSpPr>
        <p:spPr>
          <a:xfrm>
            <a:off x="3332296" y="4286256"/>
            <a:ext cx="642942" cy="35719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214282" y="210862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Imagem.PGM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4000496" y="218006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Imagem.</a:t>
            </a:r>
            <a:r>
              <a:rPr lang="pt-BR" dirty="0" err="1" smtClean="0"/>
              <a:t>sift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57758"/>
          </a:xfrm>
        </p:spPr>
        <p:txBody>
          <a:bodyPr/>
          <a:lstStyle/>
          <a:p>
            <a:r>
              <a:rPr lang="pt-BR" dirty="0" err="1" smtClean="0"/>
              <a:t>Speeded</a:t>
            </a:r>
            <a:r>
              <a:rPr lang="pt-BR" dirty="0" smtClean="0"/>
              <a:t> </a:t>
            </a:r>
            <a:r>
              <a:rPr lang="pt-BR" dirty="0" err="1" smtClean="0"/>
              <a:t>Up</a:t>
            </a:r>
            <a:r>
              <a:rPr lang="pt-BR" dirty="0" smtClean="0"/>
              <a:t> </a:t>
            </a:r>
            <a:r>
              <a:rPr lang="pt-BR" dirty="0" err="1" smtClean="0"/>
              <a:t>Robust</a:t>
            </a:r>
            <a:r>
              <a:rPr lang="pt-BR" dirty="0" smtClean="0"/>
              <a:t> </a:t>
            </a:r>
            <a:r>
              <a:rPr lang="pt-BR" dirty="0" err="1" smtClean="0"/>
              <a:t>Features</a:t>
            </a:r>
            <a:r>
              <a:rPr lang="pt-BR" dirty="0" smtClean="0"/>
              <a:t> (SURF)</a:t>
            </a:r>
          </a:p>
          <a:p>
            <a:pPr lvl="1"/>
            <a:r>
              <a:rPr lang="pt-BR" dirty="0" smtClean="0"/>
              <a:t>Descritor local de imagens</a:t>
            </a:r>
          </a:p>
          <a:p>
            <a:pPr lvl="1"/>
            <a:r>
              <a:rPr lang="pt-BR" dirty="0" smtClean="0"/>
              <a:t>Obtém atributos invariantes à escala, rotação, iluminação e pontos de vista das imagens</a:t>
            </a:r>
          </a:p>
          <a:p>
            <a:pPr lvl="1"/>
            <a:r>
              <a:rPr lang="pt-BR" dirty="0" err="1" smtClean="0"/>
              <a:t>Keypoints</a:t>
            </a:r>
            <a:r>
              <a:rPr lang="pt-BR" dirty="0" smtClean="0"/>
              <a:t> são obtidos a partir de variações no contraste das imagens</a:t>
            </a:r>
          </a:p>
          <a:p>
            <a:pPr lvl="1"/>
            <a:r>
              <a:rPr lang="pt-BR" dirty="0" smtClean="0"/>
              <a:t>Um </a:t>
            </a:r>
            <a:r>
              <a:rPr lang="pt-BR" dirty="0" err="1" smtClean="0"/>
              <a:t>keypoint</a:t>
            </a:r>
            <a:r>
              <a:rPr lang="pt-BR" dirty="0" smtClean="0"/>
              <a:t> é composto por informações de vizinhança de um determinado ponto da imagem</a:t>
            </a:r>
          </a:p>
          <a:p>
            <a:pPr lvl="1"/>
            <a:r>
              <a:rPr lang="pt-BR" dirty="0" err="1" smtClean="0"/>
              <a:t>Keypoints</a:t>
            </a:r>
            <a:r>
              <a:rPr lang="pt-BR" dirty="0" smtClean="0"/>
              <a:t> de dimensão 64</a:t>
            </a:r>
          </a:p>
          <a:p>
            <a:pPr lvl="1"/>
            <a:r>
              <a:rPr lang="pt-BR" dirty="0" smtClean="0"/>
              <a:t>Tempos de comparação menores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57758"/>
          </a:xfrm>
        </p:spPr>
        <p:txBody>
          <a:bodyPr/>
          <a:lstStyle/>
          <a:p>
            <a:r>
              <a:rPr lang="pt-BR" dirty="0" err="1" smtClean="0"/>
              <a:t>Speeded</a:t>
            </a:r>
            <a:r>
              <a:rPr lang="pt-BR" dirty="0" smtClean="0"/>
              <a:t> </a:t>
            </a:r>
            <a:r>
              <a:rPr lang="pt-BR" dirty="0" err="1" smtClean="0"/>
              <a:t>Up</a:t>
            </a:r>
            <a:r>
              <a:rPr lang="pt-BR" dirty="0" smtClean="0"/>
              <a:t> </a:t>
            </a:r>
            <a:r>
              <a:rPr lang="pt-BR" dirty="0" err="1" smtClean="0"/>
              <a:t>Robust</a:t>
            </a:r>
            <a:r>
              <a:rPr lang="pt-BR" dirty="0" smtClean="0"/>
              <a:t> </a:t>
            </a:r>
            <a:r>
              <a:rPr lang="pt-BR" dirty="0" err="1" smtClean="0"/>
              <a:t>Features</a:t>
            </a:r>
            <a:r>
              <a:rPr lang="pt-BR" dirty="0" smtClean="0"/>
              <a:t> (SURF)</a:t>
            </a:r>
          </a:p>
          <a:p>
            <a:pPr lvl="1"/>
            <a:r>
              <a:rPr lang="pt-BR" dirty="0" smtClean="0"/>
              <a:t>Descritor local de imagens</a:t>
            </a:r>
          </a:p>
          <a:p>
            <a:pPr lvl="1"/>
            <a:r>
              <a:rPr lang="pt-BR" dirty="0" smtClean="0"/>
              <a:t>Obtém atributos invariantes à escala, rotação, iluminação e pontos de vista das imagens</a:t>
            </a:r>
          </a:p>
          <a:p>
            <a:pPr lvl="1"/>
            <a:r>
              <a:rPr lang="pt-BR" dirty="0" err="1" smtClean="0"/>
              <a:t>Keypoints</a:t>
            </a:r>
            <a:r>
              <a:rPr lang="pt-BR" dirty="0" smtClean="0"/>
              <a:t> são obtidos a partir de variações no contraste das imagens</a:t>
            </a:r>
          </a:p>
          <a:p>
            <a:pPr lvl="1"/>
            <a:r>
              <a:rPr lang="pt-BR" dirty="0" smtClean="0"/>
              <a:t>Um </a:t>
            </a:r>
            <a:r>
              <a:rPr lang="pt-BR" dirty="0" err="1" smtClean="0"/>
              <a:t>keypoint</a:t>
            </a:r>
            <a:r>
              <a:rPr lang="pt-BR" dirty="0" smtClean="0"/>
              <a:t> é composto por informações de vizinhança de um determinado ponto da imagem</a:t>
            </a:r>
          </a:p>
          <a:p>
            <a:pPr lvl="1"/>
            <a:r>
              <a:rPr lang="pt-BR" dirty="0" err="1" smtClean="0"/>
              <a:t>Keypoints</a:t>
            </a:r>
            <a:r>
              <a:rPr lang="pt-BR" dirty="0" smtClean="0"/>
              <a:t> de dimensão 64</a:t>
            </a:r>
          </a:p>
          <a:p>
            <a:pPr lvl="1"/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Tempos de comparação menores</a:t>
            </a:r>
            <a:endParaRPr lang="pt-BR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Casamento de imagens</a:t>
            </a:r>
          </a:p>
          <a:p>
            <a:pPr lvl="1"/>
            <a:r>
              <a:rPr lang="pt-BR" dirty="0" smtClean="0"/>
              <a:t>Comparações entre os atributos que compõem uma imagem</a:t>
            </a:r>
          </a:p>
          <a:p>
            <a:pPr lvl="1"/>
            <a:r>
              <a:rPr lang="pt-BR" dirty="0" smtClean="0"/>
              <a:t>O método mais simples consiste no cálculo da distância euclidiana entre dois vetores de características de duas imagens</a:t>
            </a:r>
          </a:p>
          <a:p>
            <a:pPr lvl="1"/>
            <a:r>
              <a:rPr lang="pt-BR" dirty="0" smtClean="0"/>
              <a:t>Existem heurísticas para reduzir a complexidade computacional deste método, que tem complexidade de </a:t>
            </a:r>
            <a:r>
              <a:rPr lang="pt-BR" i="1" dirty="0" smtClean="0"/>
              <a:t>O(n</a:t>
            </a:r>
            <a:r>
              <a:rPr lang="pt-BR" i="1" baseline="30000" dirty="0" smtClean="0"/>
              <a:t>2</a:t>
            </a:r>
            <a:r>
              <a:rPr lang="pt-BR" i="1" dirty="0" smtClean="0"/>
              <a:t>)</a:t>
            </a:r>
            <a:r>
              <a:rPr lang="pt-BR" dirty="0" smtClean="0"/>
              <a:t>, sendo </a:t>
            </a:r>
            <a:r>
              <a:rPr lang="pt-BR" i="1" dirty="0" smtClean="0"/>
              <a:t>n</a:t>
            </a:r>
            <a:r>
              <a:rPr lang="pt-BR" dirty="0" smtClean="0"/>
              <a:t> o número de </a:t>
            </a:r>
            <a:r>
              <a:rPr lang="pt-BR" dirty="0" err="1" smtClean="0"/>
              <a:t>keypoints</a:t>
            </a:r>
            <a:r>
              <a:rPr lang="pt-BR" dirty="0" smtClean="0"/>
              <a:t> em cada imagem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Os </a:t>
            </a:r>
            <a:r>
              <a:rPr lang="pt-BR" dirty="0" err="1" smtClean="0"/>
              <a:t>casadores</a:t>
            </a:r>
            <a:r>
              <a:rPr lang="pt-BR" dirty="0" smtClean="0"/>
              <a:t> de imagens baseados em heurísticas são bons para detectar imagens iguais, ou o mesmo objeto em pontos de vista diferentes</a:t>
            </a:r>
          </a:p>
          <a:p>
            <a:r>
              <a:rPr lang="pt-BR" dirty="0" smtClean="0"/>
              <a:t>Não conseguem detectar imagens parecidas</a:t>
            </a:r>
          </a:p>
          <a:p>
            <a:endParaRPr lang="pt-B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4286256"/>
            <a:ext cx="142876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2584" y="4286256"/>
            <a:ext cx="1495432" cy="149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eta para a esquerda e para a direita 6"/>
          <p:cNvSpPr/>
          <p:nvPr/>
        </p:nvSpPr>
        <p:spPr>
          <a:xfrm>
            <a:off x="3357554" y="4786322"/>
            <a:ext cx="1785950" cy="5000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377</TotalTime>
  <Words>1313</Words>
  <Application>Microsoft Office PowerPoint</Application>
  <PresentationFormat>Apresentação na tela (4:3)</PresentationFormat>
  <Paragraphs>211</Paragraphs>
  <Slides>33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Mediano</vt:lpstr>
      <vt:lpstr>Cálculo de Similaridade de Imagens por Sistemas Imunes Artificiais:</vt:lpstr>
      <vt:lpstr>Sumário</vt:lpstr>
      <vt:lpstr>Introdução</vt:lpstr>
      <vt:lpstr>Introdução</vt:lpstr>
      <vt:lpstr>Introdução</vt:lpstr>
      <vt:lpstr>Introdução</vt:lpstr>
      <vt:lpstr>Introdução</vt:lpstr>
      <vt:lpstr>Introdução</vt:lpstr>
      <vt:lpstr>Introdução</vt:lpstr>
      <vt:lpstr>Instrodução</vt:lpstr>
      <vt:lpstr>Instrodução</vt:lpstr>
      <vt:lpstr>Objetivos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Metodologia</vt:lpstr>
      <vt:lpstr>Resultados</vt:lpstr>
      <vt:lpstr>Resultados</vt:lpstr>
      <vt:lpstr>Resultados</vt:lpstr>
      <vt:lpstr>Resultados</vt:lpstr>
      <vt:lpstr>Resultados</vt:lpstr>
      <vt:lpstr>Resultados</vt:lpstr>
      <vt:lpstr>Conclusões</vt:lpstr>
      <vt:lpstr>Perguntas?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Cálculo de Similaridade de Imagens por Sistemas Imunes Artificiais:</dc:title>
  <dc:creator>Mário Henrique</dc:creator>
  <cp:lastModifiedBy>Mario</cp:lastModifiedBy>
  <cp:revision>49</cp:revision>
  <dcterms:created xsi:type="dcterms:W3CDTF">2009-12-09T01:11:46Z</dcterms:created>
  <dcterms:modified xsi:type="dcterms:W3CDTF">2010-06-24T18:24:29Z</dcterms:modified>
</cp:coreProperties>
</file>